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458" r:id="rId2"/>
    <p:sldId id="457" r:id="rId3"/>
    <p:sldId id="446" r:id="rId4"/>
    <p:sldId id="494" r:id="rId5"/>
    <p:sldId id="467" r:id="rId6"/>
    <p:sldId id="532" r:id="rId7"/>
    <p:sldId id="534" r:id="rId8"/>
    <p:sldId id="543" r:id="rId9"/>
    <p:sldId id="548" r:id="rId10"/>
    <p:sldId id="546" r:id="rId11"/>
    <p:sldId id="561" r:id="rId12"/>
    <p:sldId id="506" r:id="rId13"/>
    <p:sldId id="539" r:id="rId14"/>
    <p:sldId id="535" r:id="rId15"/>
    <p:sldId id="540" r:id="rId16"/>
    <p:sldId id="537" r:id="rId17"/>
    <p:sldId id="541" r:id="rId18"/>
    <p:sldId id="547" r:id="rId19"/>
    <p:sldId id="553" r:id="rId20"/>
    <p:sldId id="554" r:id="rId21"/>
    <p:sldId id="562" r:id="rId22"/>
    <p:sldId id="555" r:id="rId23"/>
    <p:sldId id="556" r:id="rId24"/>
    <p:sldId id="557" r:id="rId25"/>
    <p:sldId id="558" r:id="rId26"/>
    <p:sldId id="564" r:id="rId27"/>
    <p:sldId id="563" r:id="rId28"/>
    <p:sldId id="509" r:id="rId29"/>
    <p:sldId id="551" r:id="rId30"/>
    <p:sldId id="550" r:id="rId31"/>
    <p:sldId id="552" r:id="rId32"/>
    <p:sldId id="495" r:id="rId33"/>
    <p:sldId id="549" r:id="rId34"/>
    <p:sldId id="559" r:id="rId35"/>
    <p:sldId id="545" r:id="rId36"/>
    <p:sldId id="468" r:id="rId37"/>
    <p:sldId id="487" r:id="rId38"/>
    <p:sldId id="542" r:id="rId39"/>
    <p:sldId id="544" r:id="rId40"/>
    <p:sldId id="530" r:id="rId41"/>
    <p:sldId id="531" r:id="rId42"/>
    <p:sldId id="478" r:id="rId43"/>
  </p:sldIdLst>
  <p:sldSz cx="12192000" cy="6858000"/>
  <p:notesSz cx="6858000" cy="9144000"/>
  <p:embeddedFontLst>
    <p:embeddedFont>
      <p:font typeface="KoPubWorldDotum Bold" panose="020B0600000101010101" charset="-127"/>
      <p:bold r:id="rId45"/>
    </p:embeddedFont>
    <p:embeddedFont>
      <p:font typeface="KoPubWorldDotum Medium" panose="020B0600000101010101" charset="-127"/>
      <p:regular r:id="rId46"/>
    </p:embeddedFont>
    <p:embeddedFont>
      <p:font typeface="Pretendard Black" panose="020B0600000101010101" charset="-127"/>
      <p:regular r:id="rId47"/>
      <p:bold r:id="rId48"/>
      <p:italic r:id="rId49"/>
      <p:boldItalic r:id="rId50"/>
    </p:embeddedFont>
    <p:embeddedFont>
      <p:font typeface="Pretendard ExtraBold" panose="020B0600000101010101" charset="-127"/>
      <p:regular r:id="rId51"/>
      <p:bold r:id="rId52"/>
      <p:italic r:id="rId53"/>
      <p:boldItalic r:id="rId54"/>
    </p:embeddedFont>
    <p:embeddedFont>
      <p:font typeface="Pretendard Light" panose="020B0600000101010101" charset="-127"/>
      <p:regular r:id="rId55"/>
      <p:bold r:id="rId56"/>
      <p:italic r:id="rId57"/>
      <p:boldItalic r:id="rId58"/>
    </p:embeddedFont>
    <p:embeddedFont>
      <p:font typeface="검은고딕 블랙" panose="020B0600000101010101" charset="-127"/>
      <p:bold r:id="rId59"/>
    </p:embeddedFont>
    <p:embeddedFont>
      <p:font typeface="KOPUBDOTUM MEDIUM" panose="00000600000000000000" pitchFamily="2" charset="-127"/>
      <p:regular r:id="rId60"/>
    </p:embeddedFont>
    <p:embeddedFont>
      <p:font typeface="KOPUBDOTUM MEDIUM" panose="00000600000000000000" pitchFamily="2" charset="-127"/>
      <p:regular r:id="rId60"/>
    </p:embeddedFont>
    <p:embeddedFont>
      <p:font typeface="KoPub돋움체 Bold" panose="00000800000000000000" pitchFamily="2" charset="-127"/>
      <p:bold r:id="rId61"/>
    </p:embeddedFont>
    <p:embeddedFont>
      <p:font typeface="KoPub돋움체 Medium" panose="00000600000000000000" pitchFamily="2" charset="-127"/>
      <p:regular r:id="rId62"/>
    </p:embeddedFont>
    <p:embeddedFont>
      <p:font typeface="SF Pro Display" panose="020B0600000101010101" charset="0"/>
      <p:regular r:id="rId63"/>
      <p:bold r:id="rId64"/>
      <p:italic r:id="rId65"/>
      <p:boldItalic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간지" id="{227E0504-245A-4BB0-BDFD-579F04F2F818}">
          <p14:sldIdLst>
            <p14:sldId id="458"/>
            <p14:sldId id="457"/>
            <p14:sldId id="446"/>
            <p14:sldId id="494"/>
            <p14:sldId id="467"/>
            <p14:sldId id="532"/>
            <p14:sldId id="534"/>
            <p14:sldId id="543"/>
            <p14:sldId id="548"/>
            <p14:sldId id="546"/>
            <p14:sldId id="561"/>
            <p14:sldId id="506"/>
            <p14:sldId id="539"/>
            <p14:sldId id="535"/>
            <p14:sldId id="540"/>
            <p14:sldId id="537"/>
            <p14:sldId id="541"/>
            <p14:sldId id="547"/>
            <p14:sldId id="553"/>
            <p14:sldId id="554"/>
            <p14:sldId id="562"/>
            <p14:sldId id="555"/>
            <p14:sldId id="556"/>
            <p14:sldId id="557"/>
            <p14:sldId id="558"/>
            <p14:sldId id="564"/>
            <p14:sldId id="563"/>
            <p14:sldId id="509"/>
            <p14:sldId id="551"/>
            <p14:sldId id="550"/>
            <p14:sldId id="552"/>
            <p14:sldId id="495"/>
            <p14:sldId id="549"/>
            <p14:sldId id="559"/>
            <p14:sldId id="545"/>
            <p14:sldId id="468"/>
            <p14:sldId id="487"/>
            <p14:sldId id="542"/>
            <p14:sldId id="544"/>
            <p14:sldId id="530"/>
            <p14:sldId id="531"/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pos="733" userDrawn="1">
          <p15:clr>
            <a:srgbClr val="A4A3A4"/>
          </p15:clr>
        </p15:guide>
        <p15:guide id="6" pos="69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C"/>
    <a:srgbClr val="1E63FF"/>
    <a:srgbClr val="0049F1"/>
    <a:srgbClr val="1D63FF"/>
    <a:srgbClr val="0049F0"/>
    <a:srgbClr val="2166FF"/>
    <a:srgbClr val="FFFFFF"/>
    <a:srgbClr val="C8C9CD"/>
    <a:srgbClr val="C6C7CB"/>
    <a:srgbClr val="A80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A359E-2084-431F-A906-BE1D9A4E7922}" v="241" dt="2022-08-04T10:36:53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 autoAdjust="0"/>
    <p:restoredTop sz="72925" autoAdjust="0"/>
  </p:normalViewPr>
  <p:slideViewPr>
    <p:cSldViewPr snapToGrid="0">
      <p:cViewPr varScale="1">
        <p:scale>
          <a:sx n="57" d="100"/>
          <a:sy n="57" d="100"/>
        </p:scale>
        <p:origin x="1714" y="34"/>
      </p:cViewPr>
      <p:guideLst>
        <p:guide orient="horz" pos="346"/>
        <p:guide pos="347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298" y="67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우아한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호반우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팀의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배달왕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호반우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발표를 맡은 심화컴퓨터전공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노준혁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3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메뉴 별로 추가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삭제 버튼을 통해 메뉴의 수량을 정할 수 있고 선택한 메뉴 수량에 따라 총 주문 금액이 나타납니다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주문할 메뉴 수량 입력을 완료한 후 아래에 있는 주문하기 버튼을 누르면 주문이 들어가게 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891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다음은 마이 페이지 메뉴 팝업에 대한 기능입니다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3C3363-C801-49CE-AC31-5F56AD12F7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470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장바구니에서는 자주 이용하거나 관심있는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가게들을 담아 놓을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70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다음은 회원가입입니다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주문을 하기 전에 회원가입을 해야 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비밀번호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학과명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전화번호를 입력하여 가입 할 수 있고 양식에 맞지 않으면 다시 입력을 받습니다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24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회원가입을 하고 나면 아이디와 비밀번호로 로그인을 진행합니다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effectLst/>
            </a:endParaRPr>
          </a:p>
          <a:p>
            <a:br>
              <a:rPr lang="ko-KR" altLang="en-US" dirty="0">
                <a:effectLst/>
              </a:rPr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94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 메뉴입니다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화면 상단에 사용자가 회원가입 시 입력한 정보를 볼 수 있고 주문한 내역과 가지고 있는 쿠폰 목록들을 볼 수 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8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주문 내역에서 상세 내용을 보고 싶을 때는 주문 상세 버튼을 클릭해 주문한 메뉴 이름들과 가격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수량에 대해 볼 수 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49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다음은 리뷰 작성에 대한 기능입니다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주문을 한 후에 주문 상태가 배달 완료가 되었다면 해당 주문 건에 대해 리뷰를 작성할 수 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리뷰 쓰기 버튼을 누르면 리뷰 작성 페이지로 넘어가고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개수와 내용을 입력한 후 버튼을 클릭하면 리뷰 작성이 완료됩니다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653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리뷰 쓰기가 완료된 주문 건에 대해 리뷰 쓰기 버튼이 리뷰 삭제 버튼으로 바뀌게 되고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리뷰 삭제 버튼을 눌러 리뷰를 삭제하면 다시 리뷰 쓰기 버튼으로 변경되어 새로운 리뷰를 쓸 수 있게 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38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저희는 사용자가 저희 사이트에 접속해 주문을 완료하는 과정으로 시나리오로 구성해봤는데요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6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목차는 크게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개로 나눠 진행하겠습니다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157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먼저 사용자가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메인페이지에서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원하는 음식 카테고리를 선택합니다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49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후 가게 목록 중 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주문할 가게를 클릭하게 되고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13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해당 가게에서 주문을 하기로 결정했다면  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주문하기 버튼을 클릭해 주문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페이지로 이동하고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메뉴 수량까지 선택 완료했다면 주문하기 버튼을 눌러 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주문을 완료합니다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459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다음은 리뷰를 작성하는 시나리오입니다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840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마이페이지에서 주문 내역을 확인하고 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우측 리뷰쓰기 버튼을 통해 리뷰를 작성합니다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별점과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내용을 작성하고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리뷰 쓰기 버튼을 눌러 리뷰 작성을 완료합니다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454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리뷰쓰기가 완료되면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리뷰 삭제 버튼으로 바뀌게 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77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저희는 쿠폰 이벤트를 진행해 초기 사용자 층을 확보하는 전략을 기획했는데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, </a:t>
            </a:r>
            <a:r>
              <a:rPr lang="ko-KR" altLang="en-US" sz="18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여기서 </a:t>
            </a:r>
            <a:r>
              <a:rPr lang="en-US" altLang="ko-KR" sz="18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concurrency control</a:t>
            </a:r>
            <a:r>
              <a:rPr lang="ko-KR" altLang="en-US" sz="18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을 구현해봤습니다</a:t>
            </a:r>
            <a:r>
              <a:rPr lang="en-US" altLang="ko-KR" sz="18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ko-KR" altLang="en-US" dirty="0">
              <a:effectLst/>
            </a:endParaRPr>
          </a:p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쿠폰 이벤트에서 쿠폰 받기를 누르면 남은 수량에 따라 사용자에게 쿠폰이 발급되는 로직입니다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pPr marL="0" algn="l"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  <a:p>
            <a:r>
              <a:rPr lang="en-US" altLang="ko-KR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 </a:t>
            </a:r>
            <a:r>
              <a:rPr lang="ko-KR" altLang="en-US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그러나</a:t>
            </a:r>
            <a:r>
              <a:rPr lang="en-US" altLang="ko-KR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만약 해당 이벤트 쿠폰의 잔여 수량이 </a:t>
            </a:r>
            <a:r>
              <a:rPr lang="en-US" altLang="ko-KR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1</a:t>
            </a:r>
            <a:r>
              <a:rPr lang="ko-KR" altLang="en-US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개인 상태에서 여러 명의 사용자가 해당 쿠폰 받기를 누른다면 여러 개의 트랜잭션이 수행 될 것이고 선행 트랜잭션에 의해 잔여 수량이 </a:t>
            </a:r>
            <a:r>
              <a:rPr lang="en-US" altLang="ko-KR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0</a:t>
            </a:r>
            <a:r>
              <a:rPr lang="ko-KR" altLang="en-US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개로 바뀌더라도 이미 후행 트랜잭션들도 진입한 상태이기에 동일한 쿠폰이 잔여수량을 초과하여 발급되게 될 것입니다</a:t>
            </a:r>
            <a:r>
              <a:rPr lang="en-US" altLang="ko-KR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r>
              <a:rPr lang="ko-KR" altLang="en-US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ko-KR" altLang="en-US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ko-KR" altLang="en-US" dirty="0"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84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해당 트랜잭션을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serializable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로 설정해 진행하도록 설계했습니다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잔여 이벤트 쿠폰이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1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개가 있는데 동시에 여러 사용자가 이 쿠폰 받기를 누르는 상황을 가정한다면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여러 개의 트랜잭션이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serializable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하게 수행될 것이며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선행 트랜잭션에 의해 남은 쿠폰이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0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개가 되고 그 외 후행 트랜잭션들은 모두 액세스 할 수 없도록 구성했습니다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481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저희는 비즈니스와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로직을 분리해 유지보수를 원활하게 수행할 수 있는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MVC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패턴을 적용하기 위해 노력했는데요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이러한 패턴을 적용함으로써 오는 장점들을 이번 프로젝트를 진행하면서 느껴보고자 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46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 저희는 여러 스킬들을 접해보고 프로젝트에 적용해봤습니다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 타입 스크립트입니다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타입스크립트를 활용해 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attribute 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타입을 명시적으로 지정해주어 생산성을 높이고자 했습니다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ko-KR" altLang="en-US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942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저희가 이번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Phase4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진행하면서 맡은 역할 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52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kumimoji="1" lang="ko-KR" altLang="en-US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백엔드에는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Node.js</a:t>
            </a:r>
            <a:r>
              <a:rPr kumimoji="1" lang="ko-KR" altLang="en-US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를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사용했는데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Node.js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는 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NoSQL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MongoDB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와도 자주 사용됩니다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41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프론트에서는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리액트를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28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03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프로젝트는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Front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단을 분리해 관리했습니다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7268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 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깃허브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레파지토리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인데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기능별로 브런치를 나눈 후 각자 맡은 기능을 개발한 후 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master 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브랜치로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merge 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하여 코드 관리를 진행 했습니다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217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컨트리뷰션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그래프이고요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8082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설정한 </a:t>
            </a:r>
            <a:r>
              <a:rPr lang="ko-KR" altLang="en-US" dirty="0" err="1"/>
              <a:t>환경셋팅인데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 부분도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302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데모영상 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90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저희 사이트에 접속해 회원가입을 진행하는 영상입니다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6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후 가게 목록을 둘러보다가 마음에 드는 가게를 찾고 주문하기를 진행하는 과정입니다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5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 쓰기</a:t>
            </a:r>
            <a:r>
              <a:rPr lang="en-US" altLang="ko-KR" dirty="0"/>
              <a:t>, </a:t>
            </a:r>
            <a:r>
              <a:rPr lang="ko-KR" altLang="en-US" dirty="0"/>
              <a:t>리뷰 삭제를 진행하는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7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DB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설계는 전 팀원이 공통적으로 수행 하였고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프론트는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노준혁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이지안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서버는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신찬규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팀원이 비중을 둬서 수행했습니다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854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협업과정을 체계적으로 진행해</a:t>
            </a:r>
            <a:r>
              <a:rPr lang="ko-KR" altLang="en-US" dirty="0"/>
              <a:t>볼 수 있었고 전반적으로 </a:t>
            </a:r>
            <a:r>
              <a:rPr lang="ko-KR" altLang="en-US" dirty="0" err="1"/>
              <a:t>얻은게</a:t>
            </a:r>
            <a:r>
              <a:rPr lang="ko-KR" altLang="en-US" dirty="0"/>
              <a:t> 많았는데요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310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팀원들의 공통적인 대답은 </a:t>
            </a:r>
            <a:r>
              <a:rPr lang="en-US" altLang="ko-KR" dirty="0"/>
              <a:t>‘</a:t>
            </a:r>
            <a:r>
              <a:rPr lang="ko-KR" altLang="en-US" dirty="0"/>
              <a:t>확실히 배울 수 있었다</a:t>
            </a:r>
            <a:r>
              <a:rPr lang="en-US" altLang="ko-KR" dirty="0"/>
              <a:t>.’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프로젝트를 통해 배운 것들이 향후 다른 프로젝트를 진행함에 있어 도움이 되었으면 좋겠습니다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49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이상 발표 마치겠습니다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2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여러분들은 단과 대학별 제휴시스템에 대해 아시나요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제가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학년일 때는 동기들과 할인된 가격에 음식을 먹기 위해 일부러 제휴가게를 찾아다녔는데요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요즘은 이런 제휴 시스템이 잘 활성화 되어 있지 않은 것 같습니다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물가와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배달팁이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날이 갈수록 오르는 상황에서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이러한 학교 차원에서의 제휴 시스템이 더욱 필요하지 않을까요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저희는 경북대 만의 배달 플랫폼 ‘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배달왕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호반우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 를 기획하게 되었습니다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2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웹사이트의 메인 화면입니다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화면 상단에 제휴 가게 목록을 볼 수 있는 버튼과 마이페이지 팝업 버튼이 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화면의 중앙에는 음식 카테고리들이 위치해 있는데요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버튼들을 누르게 되면 해당 카테고리별 제휴 가게들을 볼 수 있습니다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br>
              <a:rPr lang="ko-KR" altLang="en-US" dirty="0"/>
            </a:b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40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제휴 가게 조회 기능입니다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가게별로 가게 사진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설명이 나타나게 되며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화면에 나타난 정보를 보고 주문하고자 하는 가게를 클릭하게 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12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가게를 클릭하게 되면 다음과 같이 해당 가게의 메뉴 이름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가격이 나타나고 아래에는 사용자들이 남긴 리뷰 목록이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내용과 함께 나타납니다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가게 이름 아래에 위치한 주문하기 버튼을 클릭하게 되면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주문 페이지로 넘어갑니다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35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주문 페이지 화면입니다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8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2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89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46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2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9" r:id="rId7"/>
    <p:sldLayoutId id="2147483656" r:id="rId8"/>
    <p:sldLayoutId id="2147483657" r:id="rId9"/>
    <p:sldLayoutId id="2147483658" r:id="rId10"/>
    <p:sldLayoutId id="2147483659" r:id="rId11"/>
    <p:sldLayoutId id="2147483693" r:id="rId12"/>
    <p:sldLayoutId id="2147483706" r:id="rId13"/>
    <p:sldLayoutId id="2147483707" r:id="rId14"/>
    <p:sldLayoutId id="2147483708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0049F0"/>
            </a:gs>
            <a:gs pos="100000">
              <a:srgbClr val="0049F0">
                <a:lumMod val="7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도시이(가) 표시된 사진&#10;&#10;자동 생성된 설명">
            <a:extLst>
              <a:ext uri="{FF2B5EF4-FFF2-40B4-BE49-F238E27FC236}">
                <a16:creationId xmlns:a16="http://schemas.microsoft.com/office/drawing/2014/main" id="{17FCB828-E509-4808-9F2C-E1553BED9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376" y="2743198"/>
            <a:ext cx="8350624" cy="41148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76E75F-0D1C-4A81-91B2-ECB05173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6335C8C3-AA5C-40FB-9ABD-3BC444B9DFDB}"/>
              </a:ext>
            </a:extLst>
          </p:cNvPr>
          <p:cNvSpPr/>
          <p:nvPr/>
        </p:nvSpPr>
        <p:spPr>
          <a:xfrm flipV="1">
            <a:off x="3841376" y="2743196"/>
            <a:ext cx="8350624" cy="411479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C0B2-0807-4B4A-A11F-BA365A18DE97}"/>
              </a:ext>
            </a:extLst>
          </p:cNvPr>
          <p:cNvSpPr txBox="1"/>
          <p:nvPr/>
        </p:nvSpPr>
        <p:spPr>
          <a:xfrm>
            <a:off x="422318" y="5000755"/>
            <a:ext cx="227836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Dotum Medium" pitchFamily="2" charset="-127"/>
            </a:endParaRP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신찬규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2020111854 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이지안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2020111674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노준혁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2020117830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6A134-80F3-4E81-9EA0-9B77C048D792}"/>
              </a:ext>
            </a:extLst>
          </p:cNvPr>
          <p:cNvSpPr txBox="1"/>
          <p:nvPr/>
        </p:nvSpPr>
        <p:spPr>
          <a:xfrm>
            <a:off x="7509862" y="5048299"/>
            <a:ext cx="4259820" cy="1308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3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Team 7: </a:t>
            </a:r>
            <a:r>
              <a:rPr lang="ko-KR" altLang="en-US" sz="3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우아한 </a:t>
            </a:r>
            <a:r>
              <a:rPr lang="ko-KR" altLang="en-US" sz="3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호반우</a:t>
            </a:r>
            <a:r>
              <a:rPr lang="ko-KR" altLang="en-US" sz="3500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 </a:t>
            </a:r>
            <a:endParaRPr lang="en-US" altLang="ko-KR" sz="3500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  <a:p>
            <a:pPr algn="r"/>
            <a:r>
              <a:rPr lang="ko-KR" altLang="en-US" sz="5000" b="1" spc="-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배달왕</a:t>
            </a:r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 </a:t>
            </a:r>
            <a:r>
              <a:rPr lang="ko-KR" altLang="en-US" sz="5000" b="1" spc="-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호반우</a:t>
            </a:r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 </a:t>
            </a:r>
            <a:endParaRPr lang="en-US" altLang="ko-KR" sz="50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DD9F4-DF2F-182C-4D1F-D5792BCF623B}"/>
              </a:ext>
            </a:extLst>
          </p:cNvPr>
          <p:cNvSpPr txBox="1"/>
          <p:nvPr/>
        </p:nvSpPr>
        <p:spPr>
          <a:xfrm>
            <a:off x="205749" y="2688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Dotum Medium" pitchFamily="2" charset="-127"/>
              </a:rPr>
              <a:t>COMP322 Introduction to Databases(Fall’22)</a:t>
            </a:r>
            <a:endParaRPr lang="en-US" altLang="ko-KR" sz="18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56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"/>
    </mc:Choice>
    <mc:Fallback xmlns="">
      <p:transition spd="slow" advTm="96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84A97-1202-228C-9AFB-E37E03F7F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1" y="1655851"/>
            <a:ext cx="3611031" cy="3968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0ED6EF-706E-BC6E-4B92-9B0CC7E1F554}"/>
              </a:ext>
            </a:extLst>
          </p:cNvPr>
          <p:cNvSpPr/>
          <p:nvPr/>
        </p:nvSpPr>
        <p:spPr>
          <a:xfrm>
            <a:off x="1410710" y="3680826"/>
            <a:ext cx="210827" cy="138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9DA8E8-4B41-5863-8E90-5664CB93C2F9}"/>
              </a:ext>
            </a:extLst>
          </p:cNvPr>
          <p:cNvSpPr/>
          <p:nvPr/>
        </p:nvSpPr>
        <p:spPr>
          <a:xfrm>
            <a:off x="1749273" y="3687373"/>
            <a:ext cx="210827" cy="138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065245-619C-368E-65A2-DE4400C8F531}"/>
              </a:ext>
            </a:extLst>
          </p:cNvPr>
          <p:cNvSpPr/>
          <p:nvPr/>
        </p:nvSpPr>
        <p:spPr>
          <a:xfrm>
            <a:off x="2539391" y="4249343"/>
            <a:ext cx="1032715" cy="1516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F926A5-2792-9FCC-537C-EDA031518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08" y="1406285"/>
            <a:ext cx="4059897" cy="4359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3B81A6-C247-4440-EB4E-E129A40C7093}"/>
              </a:ext>
            </a:extLst>
          </p:cNvPr>
          <p:cNvSpPr/>
          <p:nvPr/>
        </p:nvSpPr>
        <p:spPr>
          <a:xfrm>
            <a:off x="8173126" y="4548821"/>
            <a:ext cx="995506" cy="365945"/>
          </a:xfrm>
          <a:prstGeom prst="rect">
            <a:avLst/>
          </a:prstGeom>
          <a:solidFill>
            <a:srgbClr val="FFC000">
              <a:alpha val="3849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89B149-AC72-D806-6A0A-194DE2E672B6}"/>
              </a:ext>
            </a:extLst>
          </p:cNvPr>
          <p:cNvSpPr/>
          <p:nvPr/>
        </p:nvSpPr>
        <p:spPr>
          <a:xfrm>
            <a:off x="8496834" y="3624264"/>
            <a:ext cx="174045" cy="195256"/>
          </a:xfrm>
          <a:prstGeom prst="rect">
            <a:avLst/>
          </a:prstGeom>
          <a:solidFill>
            <a:srgbClr val="FFC000">
              <a:alpha val="3849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C16BDD-E234-D3CC-0237-CA7780C464CA}"/>
              </a:ext>
            </a:extLst>
          </p:cNvPr>
          <p:cNvSpPr/>
          <p:nvPr/>
        </p:nvSpPr>
        <p:spPr>
          <a:xfrm>
            <a:off x="7216870" y="3624264"/>
            <a:ext cx="174045" cy="195256"/>
          </a:xfrm>
          <a:prstGeom prst="rect">
            <a:avLst/>
          </a:prstGeom>
          <a:solidFill>
            <a:srgbClr val="FFC000">
              <a:alpha val="3849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A6DBDEE-21D5-652A-A1E8-CE13179EDC2E}"/>
              </a:ext>
            </a:extLst>
          </p:cNvPr>
          <p:cNvCxnSpPr/>
          <p:nvPr/>
        </p:nvCxnSpPr>
        <p:spPr>
          <a:xfrm>
            <a:off x="5755290" y="1891126"/>
            <a:ext cx="0" cy="3466276"/>
          </a:xfrm>
          <a:prstGeom prst="line">
            <a:avLst/>
          </a:prstGeom>
          <a:ln w="1270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48867D4-28C8-8B2C-67A0-A81C63302C8E}"/>
              </a:ext>
            </a:extLst>
          </p:cNvPr>
          <p:cNvSpPr txBox="1"/>
          <p:nvPr/>
        </p:nvSpPr>
        <p:spPr>
          <a:xfrm>
            <a:off x="3703486" y="6284790"/>
            <a:ext cx="464509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주문할 메뉴와 수량 선택 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8" name="직선 연결선 6">
            <a:extLst>
              <a:ext uri="{FF2B5EF4-FFF2-40B4-BE49-F238E27FC236}">
                <a16:creationId xmlns:a16="http://schemas.microsoft.com/office/drawing/2014/main" id="{B5FED650-C691-584E-B080-2E924177B5F0}"/>
              </a:ext>
            </a:extLst>
          </p:cNvPr>
          <p:cNvCxnSpPr>
            <a:cxnSpLocks/>
          </p:cNvCxnSpPr>
          <p:nvPr/>
        </p:nvCxnSpPr>
        <p:spPr>
          <a:xfrm>
            <a:off x="5362813" y="6688923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0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49F0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kumimoji="0" lang="en-US" altLang="ko-KR" sz="16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7B390-FFFE-9094-A71F-22B0BF10E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26" y="1575711"/>
            <a:ext cx="1961433" cy="3975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6D3BE6-2487-85D3-9E8F-3EC26CE92C95}"/>
              </a:ext>
            </a:extLst>
          </p:cNvPr>
          <p:cNvSpPr txBox="1"/>
          <p:nvPr/>
        </p:nvSpPr>
        <p:spPr>
          <a:xfrm>
            <a:off x="4150543" y="6136892"/>
            <a:ext cx="451694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마이 페이지 메뉴 팝업</a:t>
            </a:r>
            <a:endParaRPr kumimoji="0" lang="en-US" altLang="ko-KR" sz="18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id="{B58CBD73-2509-8CF9-1F3A-FCE569FE206C}"/>
              </a:ext>
            </a:extLst>
          </p:cNvPr>
          <p:cNvCxnSpPr>
            <a:cxnSpLocks/>
          </p:cNvCxnSpPr>
          <p:nvPr/>
        </p:nvCxnSpPr>
        <p:spPr>
          <a:xfrm>
            <a:off x="5703082" y="6579771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7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7B390-FFFE-9094-A71F-22B0BF10E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96" y="1876927"/>
            <a:ext cx="1961433" cy="3975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A7068D1-B611-9EF8-70F1-17CF82D9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88" y="1465048"/>
            <a:ext cx="3536974" cy="42208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64BF34-31B6-6959-963F-CCA590A6191B}"/>
              </a:ext>
            </a:extLst>
          </p:cNvPr>
          <p:cNvSpPr/>
          <p:nvPr/>
        </p:nvSpPr>
        <p:spPr>
          <a:xfrm>
            <a:off x="2257486" y="2933206"/>
            <a:ext cx="1425039" cy="5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4B4FAD21-F4F9-AD61-E352-D17F975E66FB}"/>
              </a:ext>
            </a:extLst>
          </p:cNvPr>
          <p:cNvCxnSpPr>
            <a:cxnSpLocks/>
          </p:cNvCxnSpPr>
          <p:nvPr/>
        </p:nvCxnSpPr>
        <p:spPr>
          <a:xfrm flipV="1">
            <a:off x="3540020" y="2293749"/>
            <a:ext cx="3585746" cy="89922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6D3BE6-2487-85D3-9E8F-3EC26CE92C95}"/>
              </a:ext>
            </a:extLst>
          </p:cNvPr>
          <p:cNvSpPr txBox="1"/>
          <p:nvPr/>
        </p:nvSpPr>
        <p:spPr>
          <a:xfrm>
            <a:off x="6053675" y="6136892"/>
            <a:ext cx="451694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장바구니에 담은 가게 조회 기능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id="{B58CBD73-2509-8CF9-1F3A-FCE569FE206C}"/>
              </a:ext>
            </a:extLst>
          </p:cNvPr>
          <p:cNvCxnSpPr>
            <a:cxnSpLocks/>
          </p:cNvCxnSpPr>
          <p:nvPr/>
        </p:nvCxnSpPr>
        <p:spPr>
          <a:xfrm>
            <a:off x="7606214" y="6579771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123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D42D01-01C0-6A38-57A7-723B382AF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3" y="1635853"/>
            <a:ext cx="3539735" cy="4138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CCD73-6A0E-782A-B64E-8F38516B2E25}"/>
              </a:ext>
            </a:extLst>
          </p:cNvPr>
          <p:cNvSpPr txBox="1"/>
          <p:nvPr/>
        </p:nvSpPr>
        <p:spPr>
          <a:xfrm>
            <a:off x="7565192" y="6155408"/>
            <a:ext cx="1252266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회원가입 기능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8E8ADE-A771-F526-FB58-6153272DF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96" y="1876927"/>
            <a:ext cx="1961433" cy="3975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EB846C-9FF6-F418-1F47-445BC2110F27}"/>
              </a:ext>
            </a:extLst>
          </p:cNvPr>
          <p:cNvSpPr/>
          <p:nvPr/>
        </p:nvSpPr>
        <p:spPr>
          <a:xfrm>
            <a:off x="2261932" y="3604856"/>
            <a:ext cx="1425039" cy="5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4CD0DDFC-5E11-4A4E-E528-0B558DBC8A2E}"/>
              </a:ext>
            </a:extLst>
          </p:cNvPr>
          <p:cNvCxnSpPr>
            <a:cxnSpLocks/>
          </p:cNvCxnSpPr>
          <p:nvPr/>
        </p:nvCxnSpPr>
        <p:spPr>
          <a:xfrm flipV="1">
            <a:off x="3540020" y="2986478"/>
            <a:ext cx="3585746" cy="89922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53AA1FC5-315F-8C94-31D1-F1A2C89A41CB}"/>
              </a:ext>
            </a:extLst>
          </p:cNvPr>
          <p:cNvCxnSpPr>
            <a:cxnSpLocks/>
          </p:cNvCxnSpPr>
          <p:nvPr/>
        </p:nvCxnSpPr>
        <p:spPr>
          <a:xfrm>
            <a:off x="7567469" y="6603018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72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029968-D96E-812B-E0BA-1BC37C05D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716" y="1461997"/>
            <a:ext cx="3561649" cy="4247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FAAC9F-E3D4-33D5-6ECA-64BB70DFB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94" y="1876927"/>
            <a:ext cx="1961433" cy="3975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52D0E5-9B87-C2AF-6159-6BE722E67A5F}"/>
              </a:ext>
            </a:extLst>
          </p:cNvPr>
          <p:cNvSpPr/>
          <p:nvPr/>
        </p:nvSpPr>
        <p:spPr>
          <a:xfrm>
            <a:off x="2274530" y="4299800"/>
            <a:ext cx="1425039" cy="5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24D3D1FD-1001-9F86-D7CD-C79459C11269}"/>
              </a:ext>
            </a:extLst>
          </p:cNvPr>
          <p:cNvCxnSpPr>
            <a:cxnSpLocks/>
          </p:cNvCxnSpPr>
          <p:nvPr/>
        </p:nvCxnSpPr>
        <p:spPr>
          <a:xfrm flipV="1">
            <a:off x="3616457" y="2701636"/>
            <a:ext cx="3764057" cy="183988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99CED247-814D-C650-363F-3B98A488DDB8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BEBEB-CE7A-36B8-3516-747100F29442}"/>
              </a:ext>
            </a:extLst>
          </p:cNvPr>
          <p:cNvSpPr txBox="1"/>
          <p:nvPr/>
        </p:nvSpPr>
        <p:spPr>
          <a:xfrm>
            <a:off x="7664257" y="6155408"/>
            <a:ext cx="1054135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로그인 기능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6">
            <a:extLst>
              <a:ext uri="{FF2B5EF4-FFF2-40B4-BE49-F238E27FC236}">
                <a16:creationId xmlns:a16="http://schemas.microsoft.com/office/drawing/2014/main" id="{7839E6F0-A07B-E5F8-9EC5-12C12D6122B8}"/>
              </a:ext>
            </a:extLst>
          </p:cNvPr>
          <p:cNvCxnSpPr>
            <a:cxnSpLocks/>
          </p:cNvCxnSpPr>
          <p:nvPr/>
        </p:nvCxnSpPr>
        <p:spPr>
          <a:xfrm>
            <a:off x="7777243" y="6629912"/>
            <a:ext cx="8826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9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CECA1C-F2CA-3737-FD01-8FDF376B1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39" y="1725432"/>
            <a:ext cx="3561649" cy="3987540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345508-FEBD-F5A7-BB2A-42EF1FBFE8DB}"/>
              </a:ext>
            </a:extLst>
          </p:cNvPr>
          <p:cNvSpPr txBox="1"/>
          <p:nvPr/>
        </p:nvSpPr>
        <p:spPr>
          <a:xfrm>
            <a:off x="7318831" y="6155407"/>
            <a:ext cx="1775486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내 프로필 조회 기능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4E305-7999-E8DA-7C78-4A7411F38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96" y="1986519"/>
            <a:ext cx="1961433" cy="3975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F7E91E-8DD9-D2E5-C7F4-07224C05D5D2}"/>
              </a:ext>
            </a:extLst>
          </p:cNvPr>
          <p:cNvSpPr/>
          <p:nvPr/>
        </p:nvSpPr>
        <p:spPr>
          <a:xfrm>
            <a:off x="2253905" y="5042639"/>
            <a:ext cx="1425039" cy="5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BA4595BD-213D-1B2D-FFC6-F2FFBC411D30}"/>
              </a:ext>
            </a:extLst>
          </p:cNvPr>
          <p:cNvCxnSpPr>
            <a:cxnSpLocks/>
          </p:cNvCxnSpPr>
          <p:nvPr/>
        </p:nvCxnSpPr>
        <p:spPr>
          <a:xfrm flipV="1">
            <a:off x="3543798" y="3047864"/>
            <a:ext cx="3755136" cy="2279668"/>
          </a:xfrm>
          <a:prstGeom prst="bentConnector3">
            <a:avLst>
              <a:gd name="adj1" fmla="val 4587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직선 연결선 10">
            <a:extLst>
              <a:ext uri="{FF2B5EF4-FFF2-40B4-BE49-F238E27FC236}">
                <a16:creationId xmlns:a16="http://schemas.microsoft.com/office/drawing/2014/main" id="{DB162F1C-5CC7-47E1-3598-4EF951680B74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0CE4CBC1-474B-54A2-B994-2656C5A28416}"/>
              </a:ext>
            </a:extLst>
          </p:cNvPr>
          <p:cNvCxnSpPr>
            <a:cxnSpLocks/>
          </p:cNvCxnSpPr>
          <p:nvPr/>
        </p:nvCxnSpPr>
        <p:spPr>
          <a:xfrm>
            <a:off x="7567469" y="6603018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300F89-91E6-4E6E-22E4-DC01C1C6E01D}"/>
              </a:ext>
            </a:extLst>
          </p:cNvPr>
          <p:cNvSpPr txBox="1"/>
          <p:nvPr/>
        </p:nvSpPr>
        <p:spPr>
          <a:xfrm>
            <a:off x="9210126" y="2852914"/>
            <a:ext cx="798616" cy="20005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3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내 정보 조회</a:t>
            </a:r>
            <a:endParaRPr lang="en-US" altLang="ko-KR" sz="13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EBA06-13B7-4529-79A8-43C559A7AB42}"/>
              </a:ext>
            </a:extLst>
          </p:cNvPr>
          <p:cNvSpPr txBox="1"/>
          <p:nvPr/>
        </p:nvSpPr>
        <p:spPr>
          <a:xfrm>
            <a:off x="9210126" y="3733894"/>
            <a:ext cx="1126911" cy="20005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3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내 주문 내역 조회</a:t>
            </a:r>
            <a:endParaRPr lang="en-US" altLang="ko-KR" sz="13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C8084-A2AB-AA3F-7140-CF9194FC78A7}"/>
              </a:ext>
            </a:extLst>
          </p:cNvPr>
          <p:cNvSpPr txBox="1"/>
          <p:nvPr/>
        </p:nvSpPr>
        <p:spPr>
          <a:xfrm>
            <a:off x="9204276" y="4269382"/>
            <a:ext cx="798616" cy="20005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3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내 쿠폰 조회</a:t>
            </a:r>
            <a:endParaRPr lang="en-US" altLang="ko-KR" sz="13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376BD226-D9B9-BDE0-26B6-F43CF207D593}"/>
              </a:ext>
            </a:extLst>
          </p:cNvPr>
          <p:cNvSpPr/>
          <p:nvPr/>
        </p:nvSpPr>
        <p:spPr>
          <a:xfrm>
            <a:off x="8997693" y="2438442"/>
            <a:ext cx="126088" cy="1029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B3A8EB3C-D581-3188-478B-1010E007703C}"/>
              </a:ext>
            </a:extLst>
          </p:cNvPr>
          <p:cNvSpPr/>
          <p:nvPr/>
        </p:nvSpPr>
        <p:spPr>
          <a:xfrm>
            <a:off x="8995005" y="3558618"/>
            <a:ext cx="128776" cy="493265"/>
          </a:xfrm>
          <a:prstGeom prst="rightBrace">
            <a:avLst>
              <a:gd name="adj1" fmla="val 8333"/>
              <a:gd name="adj2" fmla="val 5252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D974B790-22F3-AE99-2AFC-CE543B573EB6}"/>
              </a:ext>
            </a:extLst>
          </p:cNvPr>
          <p:cNvSpPr/>
          <p:nvPr/>
        </p:nvSpPr>
        <p:spPr>
          <a:xfrm>
            <a:off x="8995005" y="4122778"/>
            <a:ext cx="128776" cy="49326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972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95A2A-A3C5-CCA4-8F88-F66D83C7E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1" b="29138"/>
          <a:stretch/>
        </p:blipFill>
        <p:spPr>
          <a:xfrm>
            <a:off x="771386" y="1822118"/>
            <a:ext cx="4455459" cy="3781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0973204-AE18-824A-6528-5D4142430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0136"/>
            <a:ext cx="5524500" cy="38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D4BE5F-8F98-407E-5DB3-DCA824420D42}"/>
              </a:ext>
            </a:extLst>
          </p:cNvPr>
          <p:cNvSpPr/>
          <p:nvPr/>
        </p:nvSpPr>
        <p:spPr>
          <a:xfrm>
            <a:off x="3609975" y="4495800"/>
            <a:ext cx="321768" cy="1566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9797680-5449-9676-6132-FCA76B5B346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931743" y="3144504"/>
            <a:ext cx="3186318" cy="142960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0EB731-FBC1-9A4D-11DF-5C0CC642735D}"/>
              </a:ext>
            </a:extLst>
          </p:cNvPr>
          <p:cNvSpPr txBox="1"/>
          <p:nvPr/>
        </p:nvSpPr>
        <p:spPr>
          <a:xfrm>
            <a:off x="7082771" y="5995585"/>
            <a:ext cx="3550972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나의 주문 내역에서 상세 메뉴 조회 가능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AC7632BF-8204-AEC4-F51E-FE9797F2DDE7}"/>
              </a:ext>
            </a:extLst>
          </p:cNvPr>
          <p:cNvCxnSpPr>
            <a:cxnSpLocks/>
          </p:cNvCxnSpPr>
          <p:nvPr/>
        </p:nvCxnSpPr>
        <p:spPr>
          <a:xfrm>
            <a:off x="8240484" y="6489906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43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9555A7-41C1-B54F-ECDE-705404678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99" y="1737018"/>
            <a:ext cx="4633266" cy="3533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C12B62-3CAD-BCEF-86C6-FE74A5408E52}"/>
              </a:ext>
            </a:extLst>
          </p:cNvPr>
          <p:cNvSpPr txBox="1"/>
          <p:nvPr/>
        </p:nvSpPr>
        <p:spPr>
          <a:xfrm>
            <a:off x="1757980" y="6115297"/>
            <a:ext cx="88245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 Medium" pitchFamily="2" charset="-127"/>
              </a:rPr>
              <a:t>사용자의 주문 내역에 대한 리뷰 작성 기능  </a:t>
            </a:r>
            <a:endParaRPr lang="id-ID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D038F6-E1DD-B859-F103-C2744911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0" y="2803988"/>
            <a:ext cx="4200674" cy="1160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42109-7B31-53D3-B99E-66AC77EB4461}"/>
              </a:ext>
            </a:extLst>
          </p:cNvPr>
          <p:cNvSpPr/>
          <p:nvPr/>
        </p:nvSpPr>
        <p:spPr>
          <a:xfrm>
            <a:off x="4083051" y="3511550"/>
            <a:ext cx="330200" cy="125093"/>
          </a:xfrm>
          <a:prstGeom prst="rect">
            <a:avLst/>
          </a:prstGeom>
          <a:noFill/>
          <a:ln w="228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E5A41EE-EDF7-2C94-5142-ED608DACBE24}"/>
              </a:ext>
            </a:extLst>
          </p:cNvPr>
          <p:cNvCxnSpPr>
            <a:cxnSpLocks/>
          </p:cNvCxnSpPr>
          <p:nvPr/>
        </p:nvCxnSpPr>
        <p:spPr>
          <a:xfrm>
            <a:off x="4474635" y="3572474"/>
            <a:ext cx="28446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CABFA8BA-1424-1455-2C8A-C69F99FD6929}"/>
              </a:ext>
            </a:extLst>
          </p:cNvPr>
          <p:cNvCxnSpPr>
            <a:cxnSpLocks/>
          </p:cNvCxnSpPr>
          <p:nvPr/>
        </p:nvCxnSpPr>
        <p:spPr>
          <a:xfrm>
            <a:off x="5456895" y="6608397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66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2B62-3CAD-BCEF-86C6-FE74A5408E52}"/>
              </a:ext>
            </a:extLst>
          </p:cNvPr>
          <p:cNvSpPr txBox="1"/>
          <p:nvPr/>
        </p:nvSpPr>
        <p:spPr>
          <a:xfrm>
            <a:off x="1757980" y="6115297"/>
            <a:ext cx="88245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 Medium" pitchFamily="2" charset="-127"/>
              </a:rPr>
              <a:t>사용자가 작성한 리뷰 삭제 기능  </a:t>
            </a:r>
            <a:endParaRPr lang="id-ID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D038F6-E1DD-B859-F103-C2744911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026" y="1649362"/>
            <a:ext cx="6143649" cy="1696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42109-7B31-53D3-B99E-66AC77EB4461}"/>
              </a:ext>
            </a:extLst>
          </p:cNvPr>
          <p:cNvSpPr/>
          <p:nvPr/>
        </p:nvSpPr>
        <p:spPr>
          <a:xfrm>
            <a:off x="7966694" y="3010885"/>
            <a:ext cx="474143" cy="2131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DE992-45E6-C7BC-09C6-D82AE3C91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026" y="3778051"/>
            <a:ext cx="6143649" cy="1696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61FC9B-7DD6-0C35-5784-26E56D301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34" t="59994" r="6434" b="26863"/>
          <a:stretch/>
        </p:blipFill>
        <p:spPr>
          <a:xfrm>
            <a:off x="7959106" y="5144189"/>
            <a:ext cx="499574" cy="2230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1310-D5EC-C610-4057-A484F4BCB20D}"/>
              </a:ext>
            </a:extLst>
          </p:cNvPr>
          <p:cNvSpPr/>
          <p:nvPr/>
        </p:nvSpPr>
        <p:spPr>
          <a:xfrm>
            <a:off x="7962900" y="5143515"/>
            <a:ext cx="470349" cy="1938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9B1ED48-DF95-194B-0707-D854A0003F3D}"/>
              </a:ext>
            </a:extLst>
          </p:cNvPr>
          <p:cNvCxnSpPr>
            <a:stCxn id="11" idx="3"/>
          </p:cNvCxnSpPr>
          <p:nvPr/>
        </p:nvCxnSpPr>
        <p:spPr>
          <a:xfrm flipV="1">
            <a:off x="8440837" y="3116385"/>
            <a:ext cx="1169044" cy="1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7966555-3CD2-709F-1D1B-2EDA3F7F498F}"/>
              </a:ext>
            </a:extLst>
          </p:cNvPr>
          <p:cNvCxnSpPr/>
          <p:nvPr/>
        </p:nvCxnSpPr>
        <p:spPr>
          <a:xfrm>
            <a:off x="9609881" y="3116385"/>
            <a:ext cx="0" cy="2124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71378323-8080-A032-10E3-F3E357488220}"/>
              </a:ext>
            </a:extLst>
          </p:cNvPr>
          <p:cNvCxnSpPr/>
          <p:nvPr/>
        </p:nvCxnSpPr>
        <p:spPr>
          <a:xfrm flipV="1">
            <a:off x="8433249" y="5238336"/>
            <a:ext cx="1169044" cy="1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6">
            <a:extLst>
              <a:ext uri="{FF2B5EF4-FFF2-40B4-BE49-F238E27FC236}">
                <a16:creationId xmlns:a16="http://schemas.microsoft.com/office/drawing/2014/main" id="{D1B6B654-4D3A-BE0F-EE17-1109E2613B34}"/>
              </a:ext>
            </a:extLst>
          </p:cNvPr>
          <p:cNvCxnSpPr>
            <a:cxnSpLocks/>
          </p:cNvCxnSpPr>
          <p:nvPr/>
        </p:nvCxnSpPr>
        <p:spPr>
          <a:xfrm>
            <a:off x="5456895" y="6608397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BD44C7-E8E3-DFAD-7F28-639F2673283D}"/>
              </a:ext>
            </a:extLst>
          </p:cNvPr>
          <p:cNvSpPr txBox="1"/>
          <p:nvPr/>
        </p:nvSpPr>
        <p:spPr>
          <a:xfrm>
            <a:off x="9327001" y="3861208"/>
            <a:ext cx="2610074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리뷰를 삭제하면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리뷰 쓰기 버튼으로 변경됨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94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1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BCC079-3058-B468-02A5-BDD1D7964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06" y="4118572"/>
            <a:ext cx="2550019" cy="2550019"/>
          </a:xfrm>
          <a:prstGeom prst="rect">
            <a:avLst/>
          </a:prstGeom>
        </p:spPr>
      </p:pic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91D0300C-176F-A360-87AD-9266DEDB92C0}"/>
              </a:ext>
            </a:extLst>
          </p:cNvPr>
          <p:cNvSpPr/>
          <p:nvPr/>
        </p:nvSpPr>
        <p:spPr>
          <a:xfrm>
            <a:off x="3395321" y="1960046"/>
            <a:ext cx="3576375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F9324-ADD4-F932-7F44-18530BFB6F1A}"/>
              </a:ext>
            </a:extLst>
          </p:cNvPr>
          <p:cNvSpPr txBox="1"/>
          <p:nvPr/>
        </p:nvSpPr>
        <p:spPr>
          <a:xfrm>
            <a:off x="3541487" y="2014251"/>
            <a:ext cx="325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우리 오늘 점심은 배달시켜 먹을까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?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모서리가 둥근 사각형 설명선[R] 9">
            <a:extLst>
              <a:ext uri="{FF2B5EF4-FFF2-40B4-BE49-F238E27FC236}">
                <a16:creationId xmlns:a16="http://schemas.microsoft.com/office/drawing/2014/main" id="{FC3130BE-3350-D52A-4051-DD4213C1517A}"/>
              </a:ext>
            </a:extLst>
          </p:cNvPr>
          <p:cNvSpPr/>
          <p:nvPr/>
        </p:nvSpPr>
        <p:spPr>
          <a:xfrm>
            <a:off x="5473283" y="2682672"/>
            <a:ext cx="3617625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B7143-B9A4-EFE2-9501-9C826DC57172}"/>
              </a:ext>
            </a:extLst>
          </p:cNvPr>
          <p:cNvSpPr txBox="1"/>
          <p:nvPr/>
        </p:nvSpPr>
        <p:spPr>
          <a:xfrm>
            <a:off x="5618936" y="2735565"/>
            <a:ext cx="361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좋아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!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근데 배달비가 너무 비싸네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…</a:t>
            </a:r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C11BA4D8-F075-890F-E60E-F6A850D6AD24}"/>
              </a:ext>
            </a:extLst>
          </p:cNvPr>
          <p:cNvSpPr/>
          <p:nvPr/>
        </p:nvSpPr>
        <p:spPr>
          <a:xfrm>
            <a:off x="3399137" y="3434326"/>
            <a:ext cx="4472444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77E69-CC1A-7A76-1229-D503795684DD}"/>
              </a:ext>
            </a:extLst>
          </p:cNvPr>
          <p:cNvSpPr txBox="1"/>
          <p:nvPr/>
        </p:nvSpPr>
        <p:spPr>
          <a:xfrm>
            <a:off x="3493107" y="3487219"/>
            <a:ext cx="455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그러게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..</a:t>
            </a:r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 그럼 우리 학교 제휴업체에서 시키자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" name="모서리가 둥근 사각형 설명선[R] 13">
            <a:extLst>
              <a:ext uri="{FF2B5EF4-FFF2-40B4-BE49-F238E27FC236}">
                <a16:creationId xmlns:a16="http://schemas.microsoft.com/office/drawing/2014/main" id="{1E40290B-55D1-5A58-7C48-698C4D74828C}"/>
              </a:ext>
            </a:extLst>
          </p:cNvPr>
          <p:cNvSpPr/>
          <p:nvPr/>
        </p:nvSpPr>
        <p:spPr>
          <a:xfrm>
            <a:off x="5555531" y="4118572"/>
            <a:ext cx="3723936" cy="750903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B8B0F-5B18-E0AF-E8F2-F7C9E3D43A23}"/>
              </a:ext>
            </a:extLst>
          </p:cNvPr>
          <p:cNvSpPr txBox="1"/>
          <p:nvPr/>
        </p:nvSpPr>
        <p:spPr>
          <a:xfrm>
            <a:off x="5681831" y="4171465"/>
            <a:ext cx="361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오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!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우리 학교 제휴업체 배달 사이트 </a:t>
            </a:r>
            <a:endParaRPr kumimoji="1"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‘</a:t>
            </a:r>
            <a:r>
              <a:rPr kumimoji="1" lang="ko-KR" altLang="en-US" dirty="0" err="1">
                <a:latin typeface="KoPubDotum Medium" pitchFamily="2" charset="-127"/>
                <a:ea typeface="KoPubDotum Medium" pitchFamily="2" charset="-127"/>
              </a:rPr>
              <a:t>배달왕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ko-KR" altLang="en-US" dirty="0" err="1">
                <a:latin typeface="KoPubDotum Medium" pitchFamily="2" charset="-127"/>
                <a:ea typeface="KoPubDotum Medium" pitchFamily="2" charset="-127"/>
              </a:rPr>
              <a:t>호반우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’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에서 시키면 되겠다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!!</a:t>
            </a:r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28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건물, 실외, 도시이(가) 표시된 사진&#10;&#10;자동 생성된 설명">
            <a:extLst>
              <a:ext uri="{FF2B5EF4-FFF2-40B4-BE49-F238E27FC236}">
                <a16:creationId xmlns:a16="http://schemas.microsoft.com/office/drawing/2014/main" id="{AD86AF2A-1743-7A14-A317-C62A346773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5460"/>
            <a:ext cx="12192000" cy="46270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14E320-FD30-4536-9DD1-24E472DF7711}"/>
              </a:ext>
            </a:extLst>
          </p:cNvPr>
          <p:cNvSpPr/>
          <p:nvPr/>
        </p:nvSpPr>
        <p:spPr>
          <a:xfrm>
            <a:off x="5929267" y="775034"/>
            <a:ext cx="4910667" cy="5524500"/>
          </a:xfrm>
          <a:prstGeom prst="rect">
            <a:avLst/>
          </a:prstGeom>
          <a:solidFill>
            <a:srgbClr val="0049F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2A355-87BE-69D5-BE78-EB9881934D86}"/>
              </a:ext>
            </a:extLst>
          </p:cNvPr>
          <p:cNvSpPr txBox="1"/>
          <p:nvPr/>
        </p:nvSpPr>
        <p:spPr>
          <a:xfrm>
            <a:off x="1163638" y="1949799"/>
            <a:ext cx="17229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배달왕 호반우 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4BF13-4070-E28A-AB05-D3FD284091D3}"/>
              </a:ext>
            </a:extLst>
          </p:cNvPr>
          <p:cNvSpPr txBox="1"/>
          <p:nvPr/>
        </p:nvSpPr>
        <p:spPr>
          <a:xfrm>
            <a:off x="1163638" y="1611219"/>
            <a:ext cx="3413563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Dotum Medium" pitchFamily="2" charset="-127"/>
              </a:rPr>
              <a:t>COMP322 Introduction to Databases(Fall’22)</a:t>
            </a:r>
            <a:endParaRPr lang="en-US" altLang="ko-KR" sz="14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407CA9-105F-4090-5F24-1094AA3C28DB}"/>
              </a:ext>
            </a:extLst>
          </p:cNvPr>
          <p:cNvGrpSpPr/>
          <p:nvPr/>
        </p:nvGrpSpPr>
        <p:grpSpPr>
          <a:xfrm>
            <a:off x="6350096" y="2055087"/>
            <a:ext cx="2500493" cy="3510061"/>
            <a:chOff x="6350096" y="2393667"/>
            <a:chExt cx="2500493" cy="35100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4BD388-9A17-5C6E-BAE4-F8E3A308BD53}"/>
                </a:ext>
              </a:extLst>
            </p:cNvPr>
            <p:cNvSpPr txBox="1"/>
            <p:nvPr/>
          </p:nvSpPr>
          <p:spPr>
            <a:xfrm>
              <a:off x="6548533" y="2393667"/>
              <a:ext cx="5277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Black" panose="02000A03000000020004" pitchFamily="50" charset="-127"/>
                </a:rPr>
                <a:t>목차</a:t>
              </a:r>
              <a:endPara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EBFF96-D3E1-D901-98D4-4BFB563B45E4}"/>
                </a:ext>
              </a:extLst>
            </p:cNvPr>
            <p:cNvSpPr txBox="1"/>
            <p:nvPr/>
          </p:nvSpPr>
          <p:spPr>
            <a:xfrm>
              <a:off x="6350096" y="3027043"/>
              <a:ext cx="2500493" cy="287668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anose="020B0600000101010101" charset="-127"/>
                </a:rPr>
                <a:t>1. Individual</a:t>
              </a:r>
              <a:r>
                <a:rPr lang="ko-KR" altLang="en-US" sz="1400" dirty="0"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anose="020B0600000101010101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anose="020B0600000101010101" charset="-127"/>
                </a:rPr>
                <a:t>Role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Mediu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2. Project Description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   2-1. Functionalities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   2-2. Menus/Scenarios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   2-3. Extra Credits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   2-4. Cool Features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   2-5. Summary of Project Code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3. Demo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4. Lesson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07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1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73612-20F1-D184-B081-0A5E6047F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7883" r="5303"/>
          <a:stretch/>
        </p:blipFill>
        <p:spPr>
          <a:xfrm>
            <a:off x="4043207" y="1448304"/>
            <a:ext cx="3913652" cy="31341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A46A64-4C42-364F-0C90-5A8F29BD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84"/>
          <a:stretch/>
        </p:blipFill>
        <p:spPr>
          <a:xfrm>
            <a:off x="4068749" y="3660924"/>
            <a:ext cx="3904736" cy="2832527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A563E2D6-55BA-BA53-D642-0376DF9A1F89}"/>
              </a:ext>
            </a:extLst>
          </p:cNvPr>
          <p:cNvSpPr/>
          <p:nvPr/>
        </p:nvSpPr>
        <p:spPr>
          <a:xfrm>
            <a:off x="7525708" y="1942524"/>
            <a:ext cx="2674962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55F84-B050-1E93-B169-83688C785F03}"/>
              </a:ext>
            </a:extLst>
          </p:cNvPr>
          <p:cNvSpPr txBox="1"/>
          <p:nvPr/>
        </p:nvSpPr>
        <p:spPr>
          <a:xfrm>
            <a:off x="7663560" y="1996729"/>
            <a:ext cx="243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오늘은 일식이 끌리는데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?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B291-CFCB-586B-0338-120986713BDC}"/>
              </a:ext>
            </a:extLst>
          </p:cNvPr>
          <p:cNvSpPr/>
          <p:nvPr/>
        </p:nvSpPr>
        <p:spPr>
          <a:xfrm>
            <a:off x="6648280" y="2775621"/>
            <a:ext cx="1189583" cy="842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67D76D-3867-E2BD-9D61-799E96DFA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98" y="3486953"/>
            <a:ext cx="363739" cy="3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70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1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67D76D-3867-E2BD-9D61-799E96DFA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3393">
            <a:off x="7688498" y="3486953"/>
            <a:ext cx="363739" cy="3637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551BE4-0F1A-8D7A-4E68-6D855B01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93" y="1450262"/>
            <a:ext cx="4750413" cy="4518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EB18805-BCF0-8538-BC07-EECCB2C5E430}"/>
              </a:ext>
            </a:extLst>
          </p:cNvPr>
          <p:cNvSpPr/>
          <p:nvPr/>
        </p:nvSpPr>
        <p:spPr>
          <a:xfrm>
            <a:off x="5363912" y="4380987"/>
            <a:ext cx="1464173" cy="1578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893C20-837B-F348-2015-E987230B6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3393">
            <a:off x="6432426" y="5768616"/>
            <a:ext cx="363739" cy="363739"/>
          </a:xfrm>
          <a:prstGeom prst="rect">
            <a:avLst/>
          </a:prstGeom>
        </p:spPr>
      </p:pic>
      <p:sp>
        <p:nvSpPr>
          <p:cNvPr id="2" name="모서리가 둥근 사각형 설명선[R] 4">
            <a:extLst>
              <a:ext uri="{FF2B5EF4-FFF2-40B4-BE49-F238E27FC236}">
                <a16:creationId xmlns:a16="http://schemas.microsoft.com/office/drawing/2014/main" id="{6E94017A-8B0B-1772-9D41-6746160724F5}"/>
              </a:ext>
            </a:extLst>
          </p:cNvPr>
          <p:cNvSpPr/>
          <p:nvPr/>
        </p:nvSpPr>
        <p:spPr>
          <a:xfrm>
            <a:off x="6828085" y="6164274"/>
            <a:ext cx="2945160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54E4-7BD0-BBD2-E750-43A734BD68E1}"/>
              </a:ext>
            </a:extLst>
          </p:cNvPr>
          <p:cNvSpPr txBox="1"/>
          <p:nvPr/>
        </p:nvSpPr>
        <p:spPr>
          <a:xfrm>
            <a:off x="6848008" y="6212100"/>
            <a:ext cx="29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여기 맛있겠다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 여기서 시키자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8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1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E02B13-322A-4F50-8F99-74D2A6CE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3" y="1679266"/>
            <a:ext cx="4095041" cy="4645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97A172-2A99-C065-C652-F31A27B1EA00}"/>
              </a:ext>
            </a:extLst>
          </p:cNvPr>
          <p:cNvSpPr/>
          <p:nvPr/>
        </p:nvSpPr>
        <p:spPr>
          <a:xfrm>
            <a:off x="2203139" y="2534006"/>
            <a:ext cx="529378" cy="2128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DB9427-9B67-2DD0-0E1D-948AF057E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93" y="2679692"/>
            <a:ext cx="363739" cy="363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AC4391-A5D6-A594-D436-E2D0D7F7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39" y="1822350"/>
            <a:ext cx="4059897" cy="4359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47497D-FE5C-5BF3-011F-75797A4E3E8E}"/>
              </a:ext>
            </a:extLst>
          </p:cNvPr>
          <p:cNvSpPr/>
          <p:nvPr/>
        </p:nvSpPr>
        <p:spPr>
          <a:xfrm>
            <a:off x="8806167" y="5891044"/>
            <a:ext cx="653143" cy="2128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CF25AF-728F-4D3A-AC4D-6C9B10DB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24" y="6046821"/>
            <a:ext cx="363739" cy="3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1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2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A563E2D6-55BA-BA53-D642-0376DF9A1F89}"/>
              </a:ext>
            </a:extLst>
          </p:cNvPr>
          <p:cNvSpPr/>
          <p:nvPr/>
        </p:nvSpPr>
        <p:spPr>
          <a:xfrm>
            <a:off x="3838417" y="2278036"/>
            <a:ext cx="2945160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7702D2-FF9A-F8CD-4015-FA84C7C0A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58" y="4127329"/>
            <a:ext cx="2550019" cy="2550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0F662-8E74-444B-CE33-51D080313182}"/>
              </a:ext>
            </a:extLst>
          </p:cNvPr>
          <p:cNvSpPr txBox="1"/>
          <p:nvPr/>
        </p:nvSpPr>
        <p:spPr>
          <a:xfrm>
            <a:off x="3882989" y="2333593"/>
            <a:ext cx="29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아 잘 먹었다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..</a:t>
            </a:r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 정말 맛있었어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모서리가 둥근 사각형 설명선[R] 5">
            <a:extLst>
              <a:ext uri="{FF2B5EF4-FFF2-40B4-BE49-F238E27FC236}">
                <a16:creationId xmlns:a16="http://schemas.microsoft.com/office/drawing/2014/main" id="{D35AF3C0-BB13-84C3-2DD0-9853D1E9F846}"/>
              </a:ext>
            </a:extLst>
          </p:cNvPr>
          <p:cNvSpPr/>
          <p:nvPr/>
        </p:nvSpPr>
        <p:spPr>
          <a:xfrm>
            <a:off x="6165455" y="3079390"/>
            <a:ext cx="3675588" cy="6992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BC17D-57F7-BB22-54C9-A2C953A46D32}"/>
              </a:ext>
            </a:extLst>
          </p:cNvPr>
          <p:cNvSpPr txBox="1"/>
          <p:nvPr/>
        </p:nvSpPr>
        <p:spPr>
          <a:xfrm>
            <a:off x="6258643" y="3117293"/>
            <a:ext cx="426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나도 정말 맛있게 먹었어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!</a:t>
            </a:r>
          </a:p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제휴업체에서 싼 가격에 잘 </a:t>
            </a:r>
            <a:r>
              <a:rPr kumimoji="1" lang="ko-KR" altLang="en-US" dirty="0" err="1">
                <a:latin typeface="KoPubDotum Medium" pitchFamily="2" charset="-127"/>
                <a:ea typeface="KoPubDotum Medium" pitchFamily="2" charset="-127"/>
              </a:rPr>
              <a:t>먹었는걸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?</a:t>
            </a:r>
          </a:p>
        </p:txBody>
      </p:sp>
      <p:sp>
        <p:nvSpPr>
          <p:cNvPr id="13" name="모서리가 둥근 사각형 설명선[R] 12">
            <a:extLst>
              <a:ext uri="{FF2B5EF4-FFF2-40B4-BE49-F238E27FC236}">
                <a16:creationId xmlns:a16="http://schemas.microsoft.com/office/drawing/2014/main" id="{666788A4-60D1-4AAB-0049-AB38BEBA94F2}"/>
              </a:ext>
            </a:extLst>
          </p:cNvPr>
          <p:cNvSpPr/>
          <p:nvPr/>
        </p:nvSpPr>
        <p:spPr>
          <a:xfrm>
            <a:off x="3867998" y="4071772"/>
            <a:ext cx="3072447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4B793-91F9-D0D5-2E48-583A5C1F9F42}"/>
              </a:ext>
            </a:extLst>
          </p:cNvPr>
          <p:cNvSpPr txBox="1"/>
          <p:nvPr/>
        </p:nvSpPr>
        <p:spPr>
          <a:xfrm>
            <a:off x="3920066" y="4127329"/>
            <a:ext cx="307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리뷰에 맛있었다고 남겨야겠다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959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2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45A6E7-5349-29FD-FBDC-1A26441C7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1" b="29138"/>
          <a:stretch/>
        </p:blipFill>
        <p:spPr>
          <a:xfrm>
            <a:off x="771386" y="1822118"/>
            <a:ext cx="4455459" cy="3781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120CEE-7060-4F91-E5F9-10CC0BC079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34" t="59994" r="6434" b="26863"/>
          <a:stretch/>
        </p:blipFill>
        <p:spPr>
          <a:xfrm>
            <a:off x="4257497" y="4500841"/>
            <a:ext cx="363401" cy="1622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D8F60D-E3CC-700A-3016-A28B08212916}"/>
              </a:ext>
            </a:extLst>
          </p:cNvPr>
          <p:cNvSpPr/>
          <p:nvPr/>
        </p:nvSpPr>
        <p:spPr>
          <a:xfrm>
            <a:off x="4257497" y="4500840"/>
            <a:ext cx="363401" cy="1622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8C97D8-CE84-FBE1-7348-3852B334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195">
            <a:off x="4545462" y="4618164"/>
            <a:ext cx="363739" cy="3637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99272E-C8BE-E394-8A17-79C6D2DBB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284" y="1712317"/>
            <a:ext cx="4513874" cy="3884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EF4EED-5975-A10A-8A53-4A63CDE0A4C9}"/>
              </a:ext>
            </a:extLst>
          </p:cNvPr>
          <p:cNvSpPr/>
          <p:nvPr/>
        </p:nvSpPr>
        <p:spPr>
          <a:xfrm>
            <a:off x="8055995" y="4210416"/>
            <a:ext cx="662435" cy="21780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DB2596B-2A87-FABC-1520-6425D692D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195">
            <a:off x="8588020" y="4343902"/>
            <a:ext cx="363739" cy="363739"/>
          </a:xfrm>
          <a:prstGeom prst="rect">
            <a:avLst/>
          </a:prstGeom>
        </p:spPr>
      </p:pic>
      <p:sp>
        <p:nvSpPr>
          <p:cNvPr id="21" name="모서리가 둥근 사각형 설명선[R] 20">
            <a:extLst>
              <a:ext uri="{FF2B5EF4-FFF2-40B4-BE49-F238E27FC236}">
                <a16:creationId xmlns:a16="http://schemas.microsoft.com/office/drawing/2014/main" id="{D4AA40ED-4CF2-374D-BF22-3733FEEF7359}"/>
              </a:ext>
            </a:extLst>
          </p:cNvPr>
          <p:cNvSpPr/>
          <p:nvPr/>
        </p:nvSpPr>
        <p:spPr>
          <a:xfrm>
            <a:off x="9812174" y="4670564"/>
            <a:ext cx="1652908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582ECA-BC4E-D687-204E-D927511E5360}"/>
              </a:ext>
            </a:extLst>
          </p:cNvPr>
          <p:cNvSpPr txBox="1"/>
          <p:nvPr/>
        </p:nvSpPr>
        <p:spPr>
          <a:xfrm>
            <a:off x="9864241" y="4726121"/>
            <a:ext cx="155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리뷰 쓰기 완료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54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2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7D7D4C-AB94-1A3E-88A6-895950423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1" b="29138"/>
          <a:stretch/>
        </p:blipFill>
        <p:spPr>
          <a:xfrm>
            <a:off x="3928654" y="1914133"/>
            <a:ext cx="4455459" cy="3781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모서리가 둥근 사각형 설명선[R] 6">
            <a:extLst>
              <a:ext uri="{FF2B5EF4-FFF2-40B4-BE49-F238E27FC236}">
                <a16:creationId xmlns:a16="http://schemas.microsoft.com/office/drawing/2014/main" id="{D49B3BFE-E918-2AB4-B52F-9C450A486541}"/>
              </a:ext>
            </a:extLst>
          </p:cNvPr>
          <p:cNvSpPr/>
          <p:nvPr/>
        </p:nvSpPr>
        <p:spPr>
          <a:xfrm>
            <a:off x="7856853" y="3116677"/>
            <a:ext cx="1652908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1D1CE-F83F-164B-FEC5-993CA1EBC18D}"/>
              </a:ext>
            </a:extLst>
          </p:cNvPr>
          <p:cNvSpPr txBox="1"/>
          <p:nvPr/>
        </p:nvSpPr>
        <p:spPr>
          <a:xfrm>
            <a:off x="7908920" y="3172234"/>
            <a:ext cx="155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잘 </a:t>
            </a:r>
            <a:r>
              <a:rPr kumimoji="1" lang="ko-KR" altLang="en-US" dirty="0" err="1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들어가있군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67FC3B-24CD-49F8-95CC-B5749F62213F}"/>
              </a:ext>
            </a:extLst>
          </p:cNvPr>
          <p:cNvSpPr/>
          <p:nvPr/>
        </p:nvSpPr>
        <p:spPr>
          <a:xfrm>
            <a:off x="7420517" y="4581353"/>
            <a:ext cx="308752" cy="1622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0605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02657-2D88-FDA9-640A-A8EEC8C3F9AF}"/>
              </a:ext>
            </a:extLst>
          </p:cNvPr>
          <p:cNvSpPr txBox="1"/>
          <p:nvPr/>
        </p:nvSpPr>
        <p:spPr>
          <a:xfrm>
            <a:off x="1125649" y="885288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Extra Credits</a:t>
            </a:r>
          </a:p>
        </p:txBody>
      </p:sp>
      <p:pic>
        <p:nvPicPr>
          <p:cNvPr id="2" name="_talkv_wsnpJbOGXN_cFc9v8inAufXpfeePizpK1_talkv_high">
            <a:hlinkClick r:id="" action="ppaction://media"/>
            <a:extLst>
              <a:ext uri="{FF2B5EF4-FFF2-40B4-BE49-F238E27FC236}">
                <a16:creationId xmlns:a16="http://schemas.microsoft.com/office/drawing/2014/main" id="{674D364A-27C2-A85F-9F65-42761B2B8B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9300" y="1363082"/>
            <a:ext cx="9578685" cy="52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0605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02657-2D88-FDA9-640A-A8EEC8C3F9AF}"/>
              </a:ext>
            </a:extLst>
          </p:cNvPr>
          <p:cNvSpPr txBox="1"/>
          <p:nvPr/>
        </p:nvSpPr>
        <p:spPr>
          <a:xfrm>
            <a:off x="1125649" y="885288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Extra Credits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D390E8B-CBD0-EAF0-D3C0-5D06DF6D1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49" y="1325790"/>
            <a:ext cx="8694901" cy="54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63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Cool Features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48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837F55-9A99-8691-9499-9DC93EF76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5" y="1681517"/>
            <a:ext cx="4333762" cy="325813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34BE17-BB3B-A06F-7303-10AF47DE57D0}"/>
              </a:ext>
            </a:extLst>
          </p:cNvPr>
          <p:cNvCxnSpPr>
            <a:cxnSpLocks/>
          </p:cNvCxnSpPr>
          <p:nvPr/>
        </p:nvCxnSpPr>
        <p:spPr>
          <a:xfrm>
            <a:off x="4684156" y="3310583"/>
            <a:ext cx="7652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E41C8CB-C6C6-7EFC-18E9-18C3AFB5FC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6" b="-6432"/>
          <a:stretch/>
        </p:blipFill>
        <p:spPr>
          <a:xfrm>
            <a:off x="5640401" y="1431760"/>
            <a:ext cx="6332154" cy="18565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40154A-C084-595F-92AF-1EB7AC06C6E6}"/>
              </a:ext>
            </a:extLst>
          </p:cNvPr>
          <p:cNvSpPr txBox="1"/>
          <p:nvPr/>
        </p:nvSpPr>
        <p:spPr>
          <a:xfrm>
            <a:off x="971922" y="5263660"/>
            <a:ext cx="104133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b="1" dirty="0">
                <a:latin typeface="KOPUBDOTUM MEDIUM" pitchFamily="2" charset="-127"/>
                <a:ea typeface="KOPUBDOTUM MEDIUM" pitchFamily="2" charset="-127"/>
              </a:rPr>
              <a:t>MVC </a:t>
            </a:r>
            <a:r>
              <a:rPr kumimoji="1" lang="ko-KR" altLang="en-US" sz="2200" b="1" dirty="0">
                <a:latin typeface="KOPUBDOTUM MEDIUM" pitchFamily="2" charset="-127"/>
                <a:ea typeface="KOPUBDOTUM MEDIUM" pitchFamily="2" charset="-127"/>
              </a:rPr>
              <a:t>패턴</a:t>
            </a:r>
            <a:endParaRPr kumimoji="1" lang="en-US" altLang="ko-KR" sz="2200" b="1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비즈니스 로직과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UI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로직을 분리하여 유지보수를 독립적으로 수행가능</a:t>
            </a:r>
          </a:p>
          <a:p>
            <a:pPr algn="ctr"/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Model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과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View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가 다른 컴포넌트들에 종속되지 않아 애플리케이션의 확장성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유연성에 유리함</a:t>
            </a:r>
          </a:p>
          <a:p>
            <a:pPr algn="ctr"/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중복 코딩의 문제점 제거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FDBF5B-A05A-F22B-4B0D-53982EAFF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01" y="3430981"/>
            <a:ext cx="6332154" cy="1508668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7A6C884-5AA6-1F6C-00EA-EA92983610A1}"/>
              </a:ext>
            </a:extLst>
          </p:cNvPr>
          <p:cNvCxnSpPr>
            <a:cxnSpLocks/>
          </p:cNvCxnSpPr>
          <p:nvPr/>
        </p:nvCxnSpPr>
        <p:spPr>
          <a:xfrm flipH="1" flipV="1">
            <a:off x="5939797" y="3286749"/>
            <a:ext cx="5445480" cy="159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22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Cool Features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48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BA61621-DC53-540F-EDBC-CED6B82C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6" y="2389634"/>
            <a:ext cx="2996071" cy="1686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08067-B6F0-7F29-BAED-C45107097AB4}"/>
              </a:ext>
            </a:extLst>
          </p:cNvPr>
          <p:cNvSpPr txBox="1"/>
          <p:nvPr/>
        </p:nvSpPr>
        <p:spPr>
          <a:xfrm>
            <a:off x="765476" y="4273905"/>
            <a:ext cx="2996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명시적인 정적타입 지원</a:t>
            </a:r>
            <a:endParaRPr kumimoji="1" lang="en-US" altLang="ko-KR" sz="20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21" name="직선 연결선[R] 15">
            <a:extLst>
              <a:ext uri="{FF2B5EF4-FFF2-40B4-BE49-F238E27FC236}">
                <a16:creationId xmlns:a16="http://schemas.microsoft.com/office/drawing/2014/main" id="{79C1575C-95CF-B0C4-DB45-1BB40A7B298E}"/>
              </a:ext>
            </a:extLst>
          </p:cNvPr>
          <p:cNvCxnSpPr>
            <a:cxnSpLocks/>
          </p:cNvCxnSpPr>
          <p:nvPr/>
        </p:nvCxnSpPr>
        <p:spPr>
          <a:xfrm>
            <a:off x="4179756" y="1769768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C2E4828-D6BA-1D41-13AE-3C7111721E24}"/>
              </a:ext>
            </a:extLst>
          </p:cNvPr>
          <p:cNvSpPr txBox="1"/>
          <p:nvPr/>
        </p:nvSpPr>
        <p:spPr>
          <a:xfrm>
            <a:off x="-783524" y="4940893"/>
            <a:ext cx="609407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컴파일 단계에서 오류 포착 가능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5E77CA-9478-0129-0857-1C903B5D59D5}"/>
              </a:ext>
            </a:extLst>
          </p:cNvPr>
          <p:cNvSpPr txBox="1"/>
          <p:nvPr/>
        </p:nvSpPr>
        <p:spPr>
          <a:xfrm>
            <a:off x="-980294" y="5571777"/>
            <a:ext cx="648761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디버깅 용이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C04164-24D5-C144-9F4A-F17FE8D49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1" y="1554857"/>
            <a:ext cx="3285297" cy="50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2852384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Individual Role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82901"/>
            <a:ext cx="1393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796388" y="3196216"/>
            <a:ext cx="323197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72538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Cool Features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48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A61621-DC53-540F-EDBC-CED6B82C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664" y="2389634"/>
            <a:ext cx="2843514" cy="1686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08067-B6F0-7F29-BAED-C45107097AB4}"/>
              </a:ext>
            </a:extLst>
          </p:cNvPr>
          <p:cNvSpPr txBox="1"/>
          <p:nvPr/>
        </p:nvSpPr>
        <p:spPr>
          <a:xfrm>
            <a:off x="123090" y="4275217"/>
            <a:ext cx="42926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Single-Thread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기반 비동기 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I/O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처리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21" name="직선 연결선[R] 15">
            <a:extLst>
              <a:ext uri="{FF2B5EF4-FFF2-40B4-BE49-F238E27FC236}">
                <a16:creationId xmlns:a16="http://schemas.microsoft.com/office/drawing/2014/main" id="{79C1575C-95CF-B0C4-DB45-1BB40A7B298E}"/>
              </a:ext>
            </a:extLst>
          </p:cNvPr>
          <p:cNvCxnSpPr>
            <a:cxnSpLocks/>
          </p:cNvCxnSpPr>
          <p:nvPr/>
        </p:nvCxnSpPr>
        <p:spPr>
          <a:xfrm>
            <a:off x="4179756" y="1755700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C2E4828-D6BA-1D41-13AE-3C7111721E24}"/>
              </a:ext>
            </a:extLst>
          </p:cNvPr>
          <p:cNvSpPr txBox="1"/>
          <p:nvPr/>
        </p:nvSpPr>
        <p:spPr>
          <a:xfrm>
            <a:off x="72013" y="4816019"/>
            <a:ext cx="4394815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CPU intensive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하지 않고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많은 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Connection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동시 처리 시 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우수한 성능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5E77CA-9478-0129-0857-1C903B5D59D5}"/>
              </a:ext>
            </a:extLst>
          </p:cNvPr>
          <p:cNvSpPr txBox="1"/>
          <p:nvPr/>
        </p:nvSpPr>
        <p:spPr>
          <a:xfrm>
            <a:off x="-974385" y="5982457"/>
            <a:ext cx="648761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방대한 모듈 제공 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(npm)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7D18098-8814-97BC-B994-83751959BD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-1"/>
          <a:stretch/>
        </p:blipFill>
        <p:spPr>
          <a:xfrm>
            <a:off x="4955406" y="1483360"/>
            <a:ext cx="6096000" cy="51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44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Cool Features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48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BA61621-DC53-540F-EDBC-CED6B82C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6" y="2389634"/>
            <a:ext cx="2996071" cy="1686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08067-B6F0-7F29-BAED-C45107097AB4}"/>
              </a:ext>
            </a:extLst>
          </p:cNvPr>
          <p:cNvSpPr txBox="1"/>
          <p:nvPr/>
        </p:nvSpPr>
        <p:spPr>
          <a:xfrm>
            <a:off x="771386" y="4132593"/>
            <a:ext cx="29960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프로젝트 설계 조직화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(organization)</a:t>
            </a:r>
          </a:p>
        </p:txBody>
      </p:sp>
      <p:cxnSp>
        <p:nvCxnSpPr>
          <p:cNvPr id="21" name="직선 연결선[R] 15">
            <a:extLst>
              <a:ext uri="{FF2B5EF4-FFF2-40B4-BE49-F238E27FC236}">
                <a16:creationId xmlns:a16="http://schemas.microsoft.com/office/drawing/2014/main" id="{79C1575C-95CF-B0C4-DB45-1BB40A7B298E}"/>
              </a:ext>
            </a:extLst>
          </p:cNvPr>
          <p:cNvCxnSpPr>
            <a:cxnSpLocks/>
          </p:cNvCxnSpPr>
          <p:nvPr/>
        </p:nvCxnSpPr>
        <p:spPr>
          <a:xfrm>
            <a:off x="4179756" y="1755700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C2E4828-D6BA-1D41-13AE-3C7111721E24}"/>
              </a:ext>
            </a:extLst>
          </p:cNvPr>
          <p:cNvSpPr txBox="1"/>
          <p:nvPr/>
        </p:nvSpPr>
        <p:spPr>
          <a:xfrm>
            <a:off x="-777615" y="4902612"/>
            <a:ext cx="609407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미리 만들어 높은 컴포넌트 재이용 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코드 재사용성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(reusability)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5E77CA-9478-0129-0857-1C903B5D59D5}"/>
              </a:ext>
            </a:extLst>
          </p:cNvPr>
          <p:cNvSpPr txBox="1"/>
          <p:nvPr/>
        </p:nvSpPr>
        <p:spPr>
          <a:xfrm>
            <a:off x="-974385" y="5697223"/>
            <a:ext cx="648761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웹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모바일 앱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데스크탑 앱 구현 등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유연성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(flexibility)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높음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CAD62A-28FE-7B4E-EAD6-D881A626E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998" y="2398333"/>
            <a:ext cx="2996071" cy="167779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625C061-FDD7-DDE8-16E4-4FE52D84D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55" y="1446893"/>
            <a:ext cx="5452980" cy="51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3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2A8A2CB4-400D-DA65-41C7-8DAEA6568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71" y="2304447"/>
            <a:ext cx="3468821" cy="2672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Summary of Project Code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8326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20A42-460B-10ED-4846-FC13A397001E}"/>
              </a:ext>
            </a:extLst>
          </p:cNvPr>
          <p:cNvSpPr txBox="1"/>
          <p:nvPr/>
        </p:nvSpPr>
        <p:spPr>
          <a:xfrm>
            <a:off x="570850" y="1430752"/>
            <a:ext cx="2704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Total line of code</a:t>
            </a:r>
            <a:endParaRPr lang="id-ID" altLang="ko-KR" sz="20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3" name="직선 연결선[R] 15">
            <a:extLst>
              <a:ext uri="{FF2B5EF4-FFF2-40B4-BE49-F238E27FC236}">
                <a16:creationId xmlns:a16="http://schemas.microsoft.com/office/drawing/2014/main" id="{3382A31C-61F4-BB90-A1BE-A095D20349C4}"/>
              </a:ext>
            </a:extLst>
          </p:cNvPr>
          <p:cNvCxnSpPr>
            <a:cxnSpLocks/>
          </p:cNvCxnSpPr>
          <p:nvPr/>
        </p:nvCxnSpPr>
        <p:spPr>
          <a:xfrm>
            <a:off x="6112729" y="1781230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A5216B-7F51-27D2-0DE1-F0776D3DBAFA}"/>
              </a:ext>
            </a:extLst>
          </p:cNvPr>
          <p:cNvSpPr txBox="1"/>
          <p:nvPr/>
        </p:nvSpPr>
        <p:spPr>
          <a:xfrm>
            <a:off x="1174749" y="5417116"/>
            <a:ext cx="3397397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Front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F28466-3358-71B9-AADF-4E959EAAAA01}"/>
              </a:ext>
            </a:extLst>
          </p:cNvPr>
          <p:cNvSpPr txBox="1"/>
          <p:nvPr/>
        </p:nvSpPr>
        <p:spPr>
          <a:xfrm>
            <a:off x="7481858" y="5347832"/>
            <a:ext cx="3397397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Server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978B5A-FA51-7B2D-3C24-29FCB225AE23}"/>
              </a:ext>
            </a:extLst>
          </p:cNvPr>
          <p:cNvSpPr/>
          <p:nvPr/>
        </p:nvSpPr>
        <p:spPr>
          <a:xfrm>
            <a:off x="9265920" y="3149600"/>
            <a:ext cx="792949" cy="35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5" name="그림 44" descr="텍스트, 병, 스크린샷이(가) 표시된 사진&#10;&#10;자동 생성된 설명">
            <a:extLst>
              <a:ext uri="{FF2B5EF4-FFF2-40B4-BE49-F238E27FC236}">
                <a16:creationId xmlns:a16="http://schemas.microsoft.com/office/drawing/2014/main" id="{34D965D8-F57E-9176-02E0-929B2A4C5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65" y="2392467"/>
            <a:ext cx="3668382" cy="2509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C9E835-459E-8710-3F99-5357D6CCAAD2}"/>
              </a:ext>
            </a:extLst>
          </p:cNvPr>
          <p:cNvSpPr/>
          <p:nvPr/>
        </p:nvSpPr>
        <p:spPr>
          <a:xfrm>
            <a:off x="8018101" y="3331330"/>
            <a:ext cx="792949" cy="655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B0A0AB-5663-D8EE-A6A2-A84E5AC16E35}"/>
              </a:ext>
            </a:extLst>
          </p:cNvPr>
          <p:cNvSpPr/>
          <p:nvPr/>
        </p:nvSpPr>
        <p:spPr>
          <a:xfrm>
            <a:off x="1760561" y="4077581"/>
            <a:ext cx="1206159" cy="385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02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Summary of Project Code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8326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20A42-460B-10ED-4846-FC13A397001E}"/>
              </a:ext>
            </a:extLst>
          </p:cNvPr>
          <p:cNvSpPr txBox="1"/>
          <p:nvPr/>
        </p:nvSpPr>
        <p:spPr>
          <a:xfrm>
            <a:off x="570849" y="1342050"/>
            <a:ext cx="8123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GitHub Repo:</a:t>
            </a:r>
            <a:r>
              <a:rPr lang="ko-KR" altLang="en-US" dirty="0"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 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https://</a:t>
            </a:r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github.com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/scv1702/delivery-king-</a:t>
            </a:r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hobanwoo</a:t>
            </a:r>
            <a:endParaRPr lang="id-ID" altLang="ko-KR" dirty="0">
              <a:latin typeface="KoPubDotum Medium" pitchFamily="2" charset="-127"/>
              <a:ea typeface="KoPubDotum Medium" pitchFamily="2" charset="-127"/>
              <a:cs typeface="KoPubWorldDotum Bol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5711E7-389A-CB70-A3E5-BBBD7628F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38" y="1750083"/>
            <a:ext cx="6419324" cy="505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04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Summary of Project Code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8326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F3DCBD-554F-61E9-4ACB-0BBABD7CA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06" y="1471665"/>
            <a:ext cx="8213788" cy="51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8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Summary of Project Code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8326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20A42-460B-10ED-4846-FC13A397001E}"/>
              </a:ext>
            </a:extLst>
          </p:cNvPr>
          <p:cNvSpPr txBox="1"/>
          <p:nvPr/>
        </p:nvSpPr>
        <p:spPr>
          <a:xfrm>
            <a:off x="570850" y="1390406"/>
            <a:ext cx="6096000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2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Environment Settings</a:t>
            </a:r>
            <a:endParaRPr lang="id-ID" altLang="ko-KR" sz="2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8DE85-AB3B-852B-0C80-E7B9AD1FAAE0}"/>
              </a:ext>
            </a:extLst>
          </p:cNvPr>
          <p:cNvSpPr txBox="1"/>
          <p:nvPr/>
        </p:nvSpPr>
        <p:spPr>
          <a:xfrm>
            <a:off x="4295225" y="2277707"/>
            <a:ext cx="2737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OS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7E05C-6581-4FB8-0CB9-4177A9373E1C}"/>
              </a:ext>
            </a:extLst>
          </p:cNvPr>
          <p:cNvSpPr txBox="1"/>
          <p:nvPr/>
        </p:nvSpPr>
        <p:spPr>
          <a:xfrm>
            <a:off x="3481636" y="2733028"/>
            <a:ext cx="1900970" cy="4662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MAC : Monterey 12.5(21G72)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Windows : Windows 11 2022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98E14-DD56-F48F-73EF-5268A25DB03A}"/>
              </a:ext>
            </a:extLst>
          </p:cNvPr>
          <p:cNvSpPr txBox="1"/>
          <p:nvPr/>
        </p:nvSpPr>
        <p:spPr>
          <a:xfrm>
            <a:off x="9646442" y="2104056"/>
            <a:ext cx="5748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DBMS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817B3-7FF8-C4DE-1DCB-52458EE74730}"/>
              </a:ext>
            </a:extLst>
          </p:cNvPr>
          <p:cNvSpPr txBox="1"/>
          <p:nvPr/>
        </p:nvSpPr>
        <p:spPr>
          <a:xfrm>
            <a:off x="3839309" y="4676767"/>
            <a:ext cx="12388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Framework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8ABDB-B55E-D7F1-BFB2-DC8B89D4E10D}"/>
              </a:ext>
            </a:extLst>
          </p:cNvPr>
          <p:cNvSpPr txBox="1"/>
          <p:nvPr/>
        </p:nvSpPr>
        <p:spPr>
          <a:xfrm>
            <a:off x="9490867" y="4921990"/>
            <a:ext cx="12090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IDE &amp; Docker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5" name="Oval 1">
            <a:extLst>
              <a:ext uri="{FF2B5EF4-FFF2-40B4-BE49-F238E27FC236}">
                <a16:creationId xmlns:a16="http://schemas.microsoft.com/office/drawing/2014/main" id="{199A5DBA-A6CB-5B7E-F81A-754BA976F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885" y="2973801"/>
            <a:ext cx="553108" cy="5413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1801" dirty="0">
              <a:solidFill>
                <a:prstClr val="black"/>
              </a:solidFill>
              <a:latin typeface="Pretendard Light" panose="020004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3EA3F-DBA1-2CAE-730C-945FCE4E29F9}"/>
              </a:ext>
            </a:extLst>
          </p:cNvPr>
          <p:cNvSpPr txBox="1"/>
          <p:nvPr/>
        </p:nvSpPr>
        <p:spPr>
          <a:xfrm>
            <a:off x="8680536" y="2420699"/>
            <a:ext cx="2506648" cy="11864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Oracle Database 11g Express Edition 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Release 11.2.0.2.0 -64bit Production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PL/SQL Release 11.2.0.2.0 –Production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Oracle SQL Developer: 22.2.1.234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Oracle SQL Developer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빌드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: 234.1810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4C9040-AF23-ACAC-AC4C-F8113FCB76A4}"/>
              </a:ext>
            </a:extLst>
          </p:cNvPr>
          <p:cNvSpPr txBox="1"/>
          <p:nvPr/>
        </p:nvSpPr>
        <p:spPr>
          <a:xfrm>
            <a:off x="3453928" y="5043486"/>
            <a:ext cx="2009653" cy="11864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React : 17.0.2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Express : 4.18.2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Typescript : 4.9.3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OracleDB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 : 5.5.0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Java SDK : 1.8 Oracle OpenJDK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F5ECD-98A2-9E26-6FFC-191F0B960996}"/>
              </a:ext>
            </a:extLst>
          </p:cNvPr>
          <p:cNvSpPr txBox="1"/>
          <p:nvPr/>
        </p:nvSpPr>
        <p:spPr>
          <a:xfrm>
            <a:off x="8851184" y="5275708"/>
            <a:ext cx="2532296" cy="4662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IntelliJ IDEA 2022.2 (Ultimate Edition)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Docker Image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: </a:t>
            </a:r>
            <a:r>
              <a:rPr lang="en-US" altLang="ko-KR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jaspeen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/Oracle-de-11g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D10A05D-D0E9-83BB-4B20-812B05BAE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985" y="2129376"/>
            <a:ext cx="1393497" cy="13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77865065-3DEC-8E05-A63E-9FF6B455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3424" y="2361793"/>
            <a:ext cx="1608367" cy="90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1A2D0461-A7AA-5B46-09C1-BBC9A5704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63"/>
          <a:stretch/>
        </p:blipFill>
        <p:spPr bwMode="auto">
          <a:xfrm>
            <a:off x="2324629" y="4411141"/>
            <a:ext cx="565546" cy="82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[R] 15">
            <a:extLst>
              <a:ext uri="{FF2B5EF4-FFF2-40B4-BE49-F238E27FC236}">
                <a16:creationId xmlns:a16="http://schemas.microsoft.com/office/drawing/2014/main" id="{3382A31C-61F4-BB90-A1BE-A095D20349C4}"/>
              </a:ext>
            </a:extLst>
          </p:cNvPr>
          <p:cNvCxnSpPr>
            <a:cxnSpLocks/>
          </p:cNvCxnSpPr>
          <p:nvPr/>
        </p:nvCxnSpPr>
        <p:spPr>
          <a:xfrm>
            <a:off x="6112729" y="1781230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연결선[R] 16">
            <a:extLst>
              <a:ext uri="{FF2B5EF4-FFF2-40B4-BE49-F238E27FC236}">
                <a16:creationId xmlns:a16="http://schemas.microsoft.com/office/drawing/2014/main" id="{41714E43-BBF8-DEA7-3A4F-D6C631E22A55}"/>
              </a:ext>
            </a:extLst>
          </p:cNvPr>
          <p:cNvCxnSpPr>
            <a:cxnSpLocks/>
          </p:cNvCxnSpPr>
          <p:nvPr/>
        </p:nvCxnSpPr>
        <p:spPr>
          <a:xfrm flipH="1">
            <a:off x="940907" y="3924947"/>
            <a:ext cx="10310185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8">
            <a:extLst>
              <a:ext uri="{FF2B5EF4-FFF2-40B4-BE49-F238E27FC236}">
                <a16:creationId xmlns:a16="http://schemas.microsoft.com/office/drawing/2014/main" id="{8DD4633C-B1B0-0D48-8F4F-8620EE20B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864" y="4373387"/>
            <a:ext cx="906675" cy="8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0C2272C-FFCE-5646-B952-5CAFE6A3D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7900" r="18271" b="20661"/>
          <a:stretch/>
        </p:blipFill>
        <p:spPr bwMode="auto">
          <a:xfrm>
            <a:off x="1754608" y="2134793"/>
            <a:ext cx="1402383" cy="134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B44D59A-F97F-39F2-E644-6EB20CAA5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5878" y="5498615"/>
            <a:ext cx="784962" cy="78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0A67C59-99E2-0BFC-328B-EFE8728F5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4362" y="5449609"/>
            <a:ext cx="883606" cy="8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5016C64-BDF6-1B22-B31B-468F1126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8204" y="4321571"/>
            <a:ext cx="2009312" cy="10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6990D9-9C39-FC65-9454-77E5C90638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789" y="5524126"/>
            <a:ext cx="1164575" cy="9632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9B4453-0720-0C50-B2C1-82AD8BB5A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4622" y="5500495"/>
            <a:ext cx="774729" cy="7747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29EF28F-4D12-3E7B-0DC9-BDDDA7A618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5158" y="4261248"/>
            <a:ext cx="1064978" cy="10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8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1202893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89986"/>
            <a:ext cx="1393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374930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Demo</a:t>
            </a:r>
          </a:p>
        </p:txBody>
      </p: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6137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9" name="새 탭 - Chrome 2022-12-04 21-11-23">
            <a:hlinkClick r:id="" action="ppaction://media"/>
            <a:extLst>
              <a:ext uri="{FF2B5EF4-FFF2-40B4-BE49-F238E27FC236}">
                <a16:creationId xmlns:a16="http://schemas.microsoft.com/office/drawing/2014/main" id="{07F702EA-201C-3AE0-35B5-049ADEBF22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5449" y="1323212"/>
            <a:ext cx="6641101" cy="5449108"/>
          </a:xfrm>
          <a:prstGeom prst="rect">
            <a:avLst/>
          </a:prstGeom>
        </p:spPr>
      </p:pic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BA3D0D96-92E5-4EE0-9079-8632489D60FF}"/>
              </a:ext>
            </a:extLst>
          </p:cNvPr>
          <p:cNvCxnSpPr>
            <a:cxnSpLocks/>
          </p:cNvCxnSpPr>
          <p:nvPr/>
        </p:nvCxnSpPr>
        <p:spPr>
          <a:xfrm>
            <a:off x="973887" y="1257383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10">
            <a:extLst>
              <a:ext uri="{FF2B5EF4-FFF2-40B4-BE49-F238E27FC236}">
                <a16:creationId xmlns:a16="http://schemas.microsoft.com/office/drawing/2014/main" id="{9133A6F8-FDA1-4082-985E-AB6AB8B7C671}"/>
              </a:ext>
            </a:extLst>
          </p:cNvPr>
          <p:cNvCxnSpPr>
            <a:cxnSpLocks/>
          </p:cNvCxnSpPr>
          <p:nvPr/>
        </p:nvCxnSpPr>
        <p:spPr>
          <a:xfrm>
            <a:off x="568589" y="1257383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48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Demo</a:t>
            </a:r>
          </a:p>
        </p:txBody>
      </p: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6137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경북대 제휴 가게 배달앱, 배달왕 호반우 - Chrome 2022-12-04 21-11-57">
            <a:hlinkClick r:id="" action="ppaction://media"/>
            <a:extLst>
              <a:ext uri="{FF2B5EF4-FFF2-40B4-BE49-F238E27FC236}">
                <a16:creationId xmlns:a16="http://schemas.microsoft.com/office/drawing/2014/main" id="{51C71D0A-00A0-C8A7-17DF-0892518F0D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9530" y="1323212"/>
            <a:ext cx="6692939" cy="5404998"/>
          </a:xfrm>
          <a:prstGeom prst="rect">
            <a:avLst/>
          </a:prstGeom>
        </p:spPr>
      </p:pic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B28A0552-76CD-9F49-4AD6-F88D050BAA16}"/>
              </a:ext>
            </a:extLst>
          </p:cNvPr>
          <p:cNvCxnSpPr>
            <a:cxnSpLocks/>
          </p:cNvCxnSpPr>
          <p:nvPr/>
        </p:nvCxnSpPr>
        <p:spPr>
          <a:xfrm>
            <a:off x="973887" y="1257383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EE05E479-77B4-070F-F2D5-C3E7BD9CCA8C}"/>
              </a:ext>
            </a:extLst>
          </p:cNvPr>
          <p:cNvCxnSpPr>
            <a:cxnSpLocks/>
          </p:cNvCxnSpPr>
          <p:nvPr/>
        </p:nvCxnSpPr>
        <p:spPr>
          <a:xfrm>
            <a:off x="568589" y="1257383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33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Demo</a:t>
            </a:r>
          </a:p>
        </p:txBody>
      </p: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6137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경북대 제휴 가게 배달앱, 배달왕 호반우 - Chrome 2022-12-04 21-14-07">
            <a:hlinkClick r:id="" action="ppaction://media"/>
            <a:extLst>
              <a:ext uri="{FF2B5EF4-FFF2-40B4-BE49-F238E27FC236}">
                <a16:creationId xmlns:a16="http://schemas.microsoft.com/office/drawing/2014/main" id="{60230C8D-0D73-0C2A-E258-7FE3DCF63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619" y="1367817"/>
            <a:ext cx="6628761" cy="5438984"/>
          </a:xfrm>
          <a:prstGeom prst="rect">
            <a:avLst/>
          </a:prstGeom>
        </p:spPr>
      </p:pic>
      <p:cxnSp>
        <p:nvCxnSpPr>
          <p:cNvPr id="2" name="직선 연결선 9">
            <a:extLst>
              <a:ext uri="{FF2B5EF4-FFF2-40B4-BE49-F238E27FC236}">
                <a16:creationId xmlns:a16="http://schemas.microsoft.com/office/drawing/2014/main" id="{F224A521-EB46-8458-6D6C-F7E17D1E20AF}"/>
              </a:ext>
            </a:extLst>
          </p:cNvPr>
          <p:cNvCxnSpPr>
            <a:cxnSpLocks/>
          </p:cNvCxnSpPr>
          <p:nvPr/>
        </p:nvCxnSpPr>
        <p:spPr>
          <a:xfrm>
            <a:off x="973887" y="1257383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B647D372-93FF-EFCB-B614-C44EF4F1B14B}"/>
              </a:ext>
            </a:extLst>
          </p:cNvPr>
          <p:cNvCxnSpPr>
            <a:cxnSpLocks/>
          </p:cNvCxnSpPr>
          <p:nvPr/>
        </p:nvCxnSpPr>
        <p:spPr>
          <a:xfrm>
            <a:off x="568589" y="1257383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01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Individual Role</a:t>
            </a:r>
          </a:p>
          <a:p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76002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4A6A8-8835-8312-5782-943A858133BF}"/>
              </a:ext>
            </a:extLst>
          </p:cNvPr>
          <p:cNvSpPr txBox="1"/>
          <p:nvPr/>
        </p:nvSpPr>
        <p:spPr>
          <a:xfrm>
            <a:off x="6096000" y="3429000"/>
            <a:ext cx="4432673" cy="7701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DB Design, Front :</a:t>
            </a: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 </a:t>
            </a: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노준혁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, </a:t>
            </a: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이지안</a:t>
            </a: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Dotum Medium" panose="00000600000000000000" pitchFamily="2" charset="-127"/>
              <a:ea typeface="KoPubDotum Medium" panose="00000600000000000000" pitchFamily="2" charset="-127"/>
              <a:cs typeface="KoPubWorldDotum Bold" panose="020B0600000101010101" charset="-127"/>
            </a:endParaRPr>
          </a:p>
          <a:p>
            <a:pPr latinLnBrk="0">
              <a:lnSpc>
                <a:spcPct val="130000"/>
              </a:lnSpc>
            </a:pP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DB Design, Server :</a:t>
            </a: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 </a:t>
            </a: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신찬규</a:t>
            </a:r>
            <a:endParaRPr lang="id-ID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latin typeface="KoPubDotum Medium" panose="00000600000000000000" pitchFamily="2" charset="-127"/>
              <a:ea typeface="KoPubDotum Medium" panose="00000600000000000000" pitchFamily="2" charset="-127"/>
              <a:cs typeface="KoPubWorldDotum Bold" panose="020B0600000101010101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FF732BF-C8D2-0F09-03A1-3C5DF3D62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21" y="2791632"/>
            <a:ext cx="2044882" cy="204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44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1419171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Lesson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70869"/>
            <a:ext cx="1393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134347" y="3196216"/>
            <a:ext cx="3894016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04479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Lesson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76384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4DF6D-F3FB-37B6-D9D7-F2C5463621C6}"/>
              </a:ext>
            </a:extLst>
          </p:cNvPr>
          <p:cNvSpPr txBox="1"/>
          <p:nvPr/>
        </p:nvSpPr>
        <p:spPr>
          <a:xfrm>
            <a:off x="3036788" y="1759550"/>
            <a:ext cx="8221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이번 수업을 통해 DB 설계와 SQL,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트렌젝션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처리 등 데이터베이스의 전반적인 내용을 자세히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배울 수 있었습니다. 이전에 진행한 프로젝트에서는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완전히 마음대로 설계해 왔다는 것을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깨달았고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방학 기간을 이용해 기존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활용한 프로젝트들을 개선해보고 싶은 생각이 들었습니다.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C4BA1-3D74-0BC2-70D6-301370E92CED}"/>
              </a:ext>
            </a:extLst>
          </p:cNvPr>
          <p:cNvSpPr txBox="1"/>
          <p:nvPr/>
        </p:nvSpPr>
        <p:spPr>
          <a:xfrm>
            <a:off x="772368" y="2714650"/>
            <a:ext cx="22223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 err="1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신찬규</a:t>
            </a:r>
            <a:r>
              <a:rPr kumimoji="1" lang="ko-KR" altLang="en-US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 </a:t>
            </a:r>
            <a:r>
              <a:rPr kumimoji="1" lang="en-US" altLang="ko-KR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2020111854</a:t>
            </a:r>
            <a:endParaRPr kumimoji="1" lang="ko-Kore-US" altLang="en-US" sz="1500" dirty="0">
              <a:latin typeface="KoPubWorldDotum Bold" panose="020B0600000101010101" charset="-127"/>
              <a:ea typeface="KoPubWorldDotum Bold" panose="020B0600000101010101" charset="-127"/>
              <a:cs typeface="KoPubWorldDotum Bold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7C40-C763-145A-418E-814EB05A4BE9}"/>
              </a:ext>
            </a:extLst>
          </p:cNvPr>
          <p:cNvSpPr txBox="1"/>
          <p:nvPr/>
        </p:nvSpPr>
        <p:spPr>
          <a:xfrm>
            <a:off x="809164" y="4502171"/>
            <a:ext cx="22223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 err="1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노준혁</a:t>
            </a:r>
            <a:r>
              <a:rPr kumimoji="1" lang="ko-KR" altLang="en-US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 </a:t>
            </a:r>
            <a:r>
              <a:rPr kumimoji="1" lang="en-US" altLang="ko-KR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2020117830</a:t>
            </a:r>
            <a:endParaRPr kumimoji="1" lang="ko-Kore-US" altLang="en-US" sz="1500" dirty="0">
              <a:latin typeface="KoPubWorldDotum Bold" panose="020B0600000101010101" charset="-127"/>
              <a:ea typeface="KoPubWorldDotum Bold" panose="020B0600000101010101" charset="-127"/>
              <a:cs typeface="KoPubWorldDotum Bold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1DA20-CD72-49CE-8901-7FA9BFBD1F3E}"/>
              </a:ext>
            </a:extLst>
          </p:cNvPr>
          <p:cNvSpPr txBox="1"/>
          <p:nvPr/>
        </p:nvSpPr>
        <p:spPr>
          <a:xfrm>
            <a:off x="3065224" y="3487921"/>
            <a:ext cx="78331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 학기동안 프로젝트를 열심히 진행했고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달려온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커밋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로그들을 보면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SQL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아기전사 정도는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되지 않았나 싶습니다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직접 프로젝트의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 design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Query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직접 짜보고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JDBC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연동해봤던 과정은 앞으로 있을 다른 프로젝트에서 자신 있게 임할 수 있는 역량을 갖추게 해준 것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같습니다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겉핥기 식이 아니라 제대로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백엔드의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재미를 느껴볼 수 있었던 경험이 됐습니다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5ADD51-C2BC-6577-C506-632A8FA37199}"/>
              </a:ext>
            </a:extLst>
          </p:cNvPr>
          <p:cNvSpPr txBox="1"/>
          <p:nvPr/>
        </p:nvSpPr>
        <p:spPr>
          <a:xfrm>
            <a:off x="809164" y="6421686"/>
            <a:ext cx="22223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 err="1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이지안</a:t>
            </a:r>
            <a:r>
              <a:rPr kumimoji="1" lang="ko-KR" altLang="en-US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 </a:t>
            </a:r>
            <a:r>
              <a:rPr kumimoji="1" lang="en-US" altLang="ko-KR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2020111674</a:t>
            </a:r>
            <a:endParaRPr kumimoji="1" lang="ko-Kore-US" altLang="en-US" sz="1500" dirty="0">
              <a:latin typeface="KoPubWorldDotum Bold" panose="020B0600000101010101" charset="-127"/>
              <a:ea typeface="KoPubWorldDotum Bold" panose="020B0600000101010101" charset="-127"/>
              <a:cs typeface="KoPubWorldDotum Bold" panose="020B0600000101010101" charset="-127"/>
            </a:endParaRPr>
          </a:p>
        </p:txBody>
      </p:sp>
      <p:pic>
        <p:nvPicPr>
          <p:cNvPr id="23" name="그림 2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28B0173-54E0-F66D-5B8B-AADF787867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55" b="24818"/>
          <a:stretch/>
        </p:blipFill>
        <p:spPr>
          <a:xfrm>
            <a:off x="933738" y="1424369"/>
            <a:ext cx="1352357" cy="1290281"/>
          </a:xfrm>
          <a:prstGeom prst="rect">
            <a:avLst/>
          </a:prstGeom>
        </p:spPr>
      </p:pic>
      <p:pic>
        <p:nvPicPr>
          <p:cNvPr id="26" name="그림 25" descr="텍스트, 인형, 벡터그래픽, 스크린샷이(가) 표시된 사진&#10;&#10;자동 생성된 설명">
            <a:extLst>
              <a:ext uri="{FF2B5EF4-FFF2-40B4-BE49-F238E27FC236}">
                <a16:creationId xmlns:a16="http://schemas.microsoft.com/office/drawing/2014/main" id="{577451B0-BDEE-5CFF-C131-6E3FB1483A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4" t="28025" r="4014" b="27779"/>
          <a:stretch/>
        </p:blipFill>
        <p:spPr>
          <a:xfrm>
            <a:off x="1090383" y="3291730"/>
            <a:ext cx="1242303" cy="1187138"/>
          </a:xfrm>
          <a:prstGeom prst="rect">
            <a:avLst/>
          </a:prstGeom>
        </p:spPr>
      </p:pic>
      <p:pic>
        <p:nvPicPr>
          <p:cNvPr id="30" name="그림 29" descr="텍스트, 장난감, 인형, 스크린샷이(가) 표시된 사진&#10;&#10;자동 생성된 설명">
            <a:extLst>
              <a:ext uri="{FF2B5EF4-FFF2-40B4-BE49-F238E27FC236}">
                <a16:creationId xmlns:a16="http://schemas.microsoft.com/office/drawing/2014/main" id="{13340DCD-375F-8CAB-958C-114F890BCF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2" t="30585" r="10774" b="25374"/>
          <a:stretch/>
        </p:blipFill>
        <p:spPr>
          <a:xfrm>
            <a:off x="1025225" y="5056619"/>
            <a:ext cx="1169382" cy="14249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73CADA5-CC05-C2BB-855A-85690B37F787}"/>
              </a:ext>
            </a:extLst>
          </p:cNvPr>
          <p:cNvSpPr txBox="1"/>
          <p:nvPr/>
        </p:nvSpPr>
        <p:spPr>
          <a:xfrm>
            <a:off x="3065224" y="5350405"/>
            <a:ext cx="83176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수업 시간에 배운 내용들을 바탕으로 데이터베이스 설계를 해보고 또 여러 번 수정하는 작업을 거치면서 데이터베이스에 대한 이해를 더욱 확실하게 할 수 있었습니다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또한 데이터베이스를 설계하는 데에 어떤 것을 고려해야 하는지 직접 느낄 수 있는 시간이었습니다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마지막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Phase4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에서 한 학기동안 설계한 것들을 실제 웹사이트로 구현해보니 한 학기동안의 노력들이 결실을 맺은 것 같아 뿌듯했습니다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347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4145947" y="2502658"/>
            <a:ext cx="3900106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US" altLang="en-US" sz="7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감사합니다</a:t>
            </a:r>
            <a:endParaRPr lang="en-US" altLang="ko-KR" sz="7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4164334" y="3794402"/>
            <a:ext cx="3881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63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49" y="981984"/>
            <a:ext cx="5379577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Project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1393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65416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76002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078CF3A-1568-F4D0-0EBB-D0BE0C1BA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r="5303"/>
          <a:stretch/>
        </p:blipFill>
        <p:spPr>
          <a:xfrm>
            <a:off x="3988360" y="-103464"/>
            <a:ext cx="4105891" cy="37297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984CCB-831B-0DE7-EA94-177760A6F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93" y="2654346"/>
            <a:ext cx="4096537" cy="42938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F951B9-8067-D995-9D45-5E12D2F3CEBA}"/>
              </a:ext>
            </a:extLst>
          </p:cNvPr>
          <p:cNvSpPr txBox="1"/>
          <p:nvPr/>
        </p:nvSpPr>
        <p:spPr>
          <a:xfrm>
            <a:off x="2154057" y="1586822"/>
            <a:ext cx="95859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메인 배너</a:t>
            </a:r>
            <a:endParaRPr lang="id-ID" altLang="ko-KR" sz="20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  <p:cxnSp>
        <p:nvCxnSpPr>
          <p:cNvPr id="23" name="꺾인 연결선[E] 5">
            <a:extLst>
              <a:ext uri="{FF2B5EF4-FFF2-40B4-BE49-F238E27FC236}">
                <a16:creationId xmlns:a16="http://schemas.microsoft.com/office/drawing/2014/main" id="{B983B666-7ACD-EDD2-4081-8D5609BF7B5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26985" y="1022686"/>
            <a:ext cx="759842" cy="7180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2DFDCA-4BB1-0079-D999-5A21EC5DDC4B}"/>
              </a:ext>
            </a:extLst>
          </p:cNvPr>
          <p:cNvSpPr txBox="1"/>
          <p:nvPr/>
        </p:nvSpPr>
        <p:spPr>
          <a:xfrm>
            <a:off x="969232" y="2990891"/>
            <a:ext cx="20872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메뉴 카테고리 선택</a:t>
            </a:r>
            <a:endParaRPr lang="id-ID" altLang="ko-KR" sz="20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  <p:cxnSp>
        <p:nvCxnSpPr>
          <p:cNvPr id="39" name="꺾인 연결선[E] 5">
            <a:extLst>
              <a:ext uri="{FF2B5EF4-FFF2-40B4-BE49-F238E27FC236}">
                <a16:creationId xmlns:a16="http://schemas.microsoft.com/office/drawing/2014/main" id="{7033CE16-9579-99AA-95AD-18C3FF983B41}"/>
              </a:ext>
            </a:extLst>
          </p:cNvPr>
          <p:cNvCxnSpPr>
            <a:cxnSpLocks/>
          </p:cNvCxnSpPr>
          <p:nvPr/>
        </p:nvCxnSpPr>
        <p:spPr>
          <a:xfrm rot="10800000">
            <a:off x="3093955" y="3144780"/>
            <a:ext cx="88390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9A2E464-490B-74CB-73BB-5F46732FE6F3}"/>
              </a:ext>
            </a:extLst>
          </p:cNvPr>
          <p:cNvSpPr txBox="1"/>
          <p:nvPr/>
        </p:nvSpPr>
        <p:spPr>
          <a:xfrm>
            <a:off x="1166610" y="6128109"/>
            <a:ext cx="20872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400" b="0" i="0" dirty="0">
                <a:solidFill>
                  <a:schemeClr val="tx1"/>
                </a:solidFill>
                <a:effectLst/>
                <a:latin typeface="KoPubDotum Medium" pitchFamily="2" charset="-127"/>
                <a:ea typeface="KoPubDotum Medium" pitchFamily="2" charset="-127"/>
              </a:rPr>
              <a:t>페이지 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KoPubDotum Medium" pitchFamily="2" charset="-127"/>
                <a:ea typeface="KoPubDotum Medium" pitchFamily="2" charset="-127"/>
              </a:rPr>
              <a:t>Footer</a:t>
            </a:r>
            <a:endParaRPr lang="id-ID" altLang="ko-KR" sz="20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  <p:cxnSp>
        <p:nvCxnSpPr>
          <p:cNvPr id="42" name="꺾인 연결선[E] 5">
            <a:extLst>
              <a:ext uri="{FF2B5EF4-FFF2-40B4-BE49-F238E27FC236}">
                <a16:creationId xmlns:a16="http://schemas.microsoft.com/office/drawing/2014/main" id="{383D03DE-2EF6-B93D-A8ED-B3A16258EF58}"/>
              </a:ext>
            </a:extLst>
          </p:cNvPr>
          <p:cNvCxnSpPr>
            <a:cxnSpLocks/>
          </p:cNvCxnSpPr>
          <p:nvPr/>
        </p:nvCxnSpPr>
        <p:spPr>
          <a:xfrm rot="10800000">
            <a:off x="3291160" y="6312773"/>
            <a:ext cx="72890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2F1BEF-A45D-3F6C-7718-E504FF725BB2}"/>
              </a:ext>
            </a:extLst>
          </p:cNvPr>
          <p:cNvSpPr txBox="1"/>
          <p:nvPr/>
        </p:nvSpPr>
        <p:spPr>
          <a:xfrm>
            <a:off x="9024605" y="1412740"/>
            <a:ext cx="20872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제휴 가게 목록 보기</a:t>
            </a:r>
            <a:endParaRPr lang="id-ID" altLang="ko-KR" sz="20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  <p:cxnSp>
        <p:nvCxnSpPr>
          <p:cNvPr id="46" name="꺾인 연결선[E] 5">
            <a:extLst>
              <a:ext uri="{FF2B5EF4-FFF2-40B4-BE49-F238E27FC236}">
                <a16:creationId xmlns:a16="http://schemas.microsoft.com/office/drawing/2014/main" id="{9B82DE57-275B-C1C0-AB21-4ACCADD0B550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>
            <a:off x="7785237" y="347909"/>
            <a:ext cx="1239368" cy="1218721"/>
          </a:xfrm>
          <a:prstGeom prst="bentConnector3">
            <a:avLst>
              <a:gd name="adj1" fmla="val 1011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">
            <a:extLst>
              <a:ext uri="{FF2B5EF4-FFF2-40B4-BE49-F238E27FC236}">
                <a16:creationId xmlns:a16="http://schemas.microsoft.com/office/drawing/2014/main" id="{968F5A2D-A7B5-2B2F-8E8D-D58745B824AF}"/>
              </a:ext>
            </a:extLst>
          </p:cNvPr>
          <p:cNvCxnSpPr>
            <a:cxnSpLocks/>
            <a:stCxn id="55" idx="1"/>
          </p:cNvCxnSpPr>
          <p:nvPr/>
        </p:nvCxnSpPr>
        <p:spPr>
          <a:xfrm rot="10800000">
            <a:off x="8098145" y="301739"/>
            <a:ext cx="912796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94419DF-9C90-7597-9813-4FE78C32F1F1}"/>
              </a:ext>
            </a:extLst>
          </p:cNvPr>
          <p:cNvSpPr txBox="1"/>
          <p:nvPr/>
        </p:nvSpPr>
        <p:spPr>
          <a:xfrm>
            <a:off x="9010941" y="147850"/>
            <a:ext cx="20872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마이 페이지 팝업</a:t>
            </a:r>
            <a:endParaRPr lang="id-ID" altLang="ko-KR" sz="20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63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76002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5451DC-F0CF-385B-D343-708FA53FD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93" y="1450262"/>
            <a:ext cx="4750413" cy="4518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7AF9F4-3A67-C89E-309A-092E626E70FB}"/>
              </a:ext>
            </a:extLst>
          </p:cNvPr>
          <p:cNvSpPr txBox="1"/>
          <p:nvPr/>
        </p:nvSpPr>
        <p:spPr>
          <a:xfrm>
            <a:off x="4240886" y="6247154"/>
            <a:ext cx="3694727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제휴 가게 목록 조회 기능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66B52F-1778-0142-3BD5-D82905DB253F}"/>
              </a:ext>
            </a:extLst>
          </p:cNvPr>
          <p:cNvSpPr/>
          <p:nvPr/>
        </p:nvSpPr>
        <p:spPr>
          <a:xfrm>
            <a:off x="6880818" y="2754009"/>
            <a:ext cx="1464173" cy="1578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69B67377-B8C3-60B4-5519-56F8DC5F6204}"/>
              </a:ext>
            </a:extLst>
          </p:cNvPr>
          <p:cNvCxnSpPr>
            <a:cxnSpLocks/>
          </p:cNvCxnSpPr>
          <p:nvPr/>
        </p:nvCxnSpPr>
        <p:spPr>
          <a:xfrm flipV="1">
            <a:off x="8238605" y="2983832"/>
            <a:ext cx="1261530" cy="8654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FBC1F-D001-77F7-80CE-027619C2E028}"/>
              </a:ext>
            </a:extLst>
          </p:cNvPr>
          <p:cNvSpPr txBox="1"/>
          <p:nvPr/>
        </p:nvSpPr>
        <p:spPr>
          <a:xfrm>
            <a:off x="8669318" y="2845332"/>
            <a:ext cx="3694727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가게 상세 정보 조회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2" name="직선 연결선 6">
            <a:extLst>
              <a:ext uri="{FF2B5EF4-FFF2-40B4-BE49-F238E27FC236}">
                <a16:creationId xmlns:a16="http://schemas.microsoft.com/office/drawing/2014/main" id="{66E85BD1-7716-B5AB-1422-715A71F5B199}"/>
              </a:ext>
            </a:extLst>
          </p:cNvPr>
          <p:cNvCxnSpPr>
            <a:cxnSpLocks/>
          </p:cNvCxnSpPr>
          <p:nvPr/>
        </p:nvCxnSpPr>
        <p:spPr>
          <a:xfrm>
            <a:off x="5339566" y="6650178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0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DD61C8-10D3-54D4-09B7-5C48623C7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803" y="1329378"/>
            <a:ext cx="4095041" cy="4645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2E42DF-669E-CA9F-665B-27EBF28D1792}"/>
              </a:ext>
            </a:extLst>
          </p:cNvPr>
          <p:cNvSpPr/>
          <p:nvPr/>
        </p:nvSpPr>
        <p:spPr>
          <a:xfrm>
            <a:off x="5535399" y="2184118"/>
            <a:ext cx="529378" cy="2128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D869D-C9B2-0319-3A31-943847FA4A8E}"/>
              </a:ext>
            </a:extLst>
          </p:cNvPr>
          <p:cNvSpPr txBox="1"/>
          <p:nvPr/>
        </p:nvSpPr>
        <p:spPr>
          <a:xfrm>
            <a:off x="3703486" y="6269292"/>
            <a:ext cx="464509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가게 상세 정보 조회 페이지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7" name="오른쪽 중괄호[R] 6">
            <a:extLst>
              <a:ext uri="{FF2B5EF4-FFF2-40B4-BE49-F238E27FC236}">
                <a16:creationId xmlns:a16="http://schemas.microsoft.com/office/drawing/2014/main" id="{E85EEDB3-29A4-30BD-EDA2-19C5891E7F1E}"/>
              </a:ext>
            </a:extLst>
          </p:cNvPr>
          <p:cNvSpPr/>
          <p:nvPr/>
        </p:nvSpPr>
        <p:spPr>
          <a:xfrm>
            <a:off x="8340539" y="4678043"/>
            <a:ext cx="128776" cy="11221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DA13D-43CE-7ADB-F848-4CF4CDF35768}"/>
              </a:ext>
            </a:extLst>
          </p:cNvPr>
          <p:cNvSpPr txBox="1"/>
          <p:nvPr/>
        </p:nvSpPr>
        <p:spPr>
          <a:xfrm>
            <a:off x="7053371" y="5148936"/>
            <a:ext cx="3694727" cy="20005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z="13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가게 리뷰</a:t>
            </a:r>
            <a:endParaRPr lang="en-US" altLang="ko-KR" sz="13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오른쪽 중괄호[R] 8">
            <a:extLst>
              <a:ext uri="{FF2B5EF4-FFF2-40B4-BE49-F238E27FC236}">
                <a16:creationId xmlns:a16="http://schemas.microsoft.com/office/drawing/2014/main" id="{B453AD40-87FD-3D18-130F-8F0F0D46D36A}"/>
              </a:ext>
            </a:extLst>
          </p:cNvPr>
          <p:cNvSpPr/>
          <p:nvPr/>
        </p:nvSpPr>
        <p:spPr>
          <a:xfrm>
            <a:off x="8330914" y="2901534"/>
            <a:ext cx="128776" cy="11221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32376-F59F-C68A-A85F-96F2ADBAA28A}"/>
              </a:ext>
            </a:extLst>
          </p:cNvPr>
          <p:cNvSpPr txBox="1"/>
          <p:nvPr/>
        </p:nvSpPr>
        <p:spPr>
          <a:xfrm>
            <a:off x="6854992" y="3362559"/>
            <a:ext cx="3694727" cy="20005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z="13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메뉴</a:t>
            </a:r>
            <a:endParaRPr lang="en-US" altLang="ko-KR" sz="13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13" name="직선 연결선 6">
            <a:extLst>
              <a:ext uri="{FF2B5EF4-FFF2-40B4-BE49-F238E27FC236}">
                <a16:creationId xmlns:a16="http://schemas.microsoft.com/office/drawing/2014/main" id="{DD240175-1CD3-D9EB-73B6-AC2415E989AE}"/>
              </a:ext>
            </a:extLst>
          </p:cNvPr>
          <p:cNvCxnSpPr>
            <a:cxnSpLocks/>
          </p:cNvCxnSpPr>
          <p:nvPr/>
        </p:nvCxnSpPr>
        <p:spPr>
          <a:xfrm>
            <a:off x="5339566" y="6688923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00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DD61C8-10D3-54D4-09B7-5C48623C7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85" y="1552224"/>
            <a:ext cx="3846946" cy="4361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2E42DF-669E-CA9F-665B-27EBF28D1792}"/>
              </a:ext>
            </a:extLst>
          </p:cNvPr>
          <p:cNvSpPr/>
          <p:nvPr/>
        </p:nvSpPr>
        <p:spPr>
          <a:xfrm>
            <a:off x="2396850" y="2356746"/>
            <a:ext cx="491652" cy="1965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84A97-1202-228C-9AFB-E37E03F7F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78" y="1552225"/>
            <a:ext cx="3973867" cy="436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1E46B82-E55B-0531-05A5-7DD6F925457B}"/>
              </a:ext>
            </a:extLst>
          </p:cNvPr>
          <p:cNvCxnSpPr>
            <a:cxnSpLocks/>
          </p:cNvCxnSpPr>
          <p:nvPr/>
        </p:nvCxnSpPr>
        <p:spPr>
          <a:xfrm>
            <a:off x="2888502" y="2449690"/>
            <a:ext cx="4279942" cy="1857023"/>
          </a:xfrm>
          <a:prstGeom prst="bentConnector3">
            <a:avLst>
              <a:gd name="adj1" fmla="val 634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8FC5AD-77E3-7AC2-FE00-1310BBBFB6D4}"/>
              </a:ext>
            </a:extLst>
          </p:cNvPr>
          <p:cNvSpPr txBox="1"/>
          <p:nvPr/>
        </p:nvSpPr>
        <p:spPr>
          <a:xfrm>
            <a:off x="3703486" y="6284790"/>
            <a:ext cx="464509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메뉴 주문 페이지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15" name="직선 연결선 6">
            <a:extLst>
              <a:ext uri="{FF2B5EF4-FFF2-40B4-BE49-F238E27FC236}">
                <a16:creationId xmlns:a16="http://schemas.microsoft.com/office/drawing/2014/main" id="{F3C53944-C6F7-CD07-4381-AB7FDC2DB2F3}"/>
              </a:ext>
            </a:extLst>
          </p:cNvPr>
          <p:cNvCxnSpPr>
            <a:cxnSpLocks/>
          </p:cNvCxnSpPr>
          <p:nvPr/>
        </p:nvCxnSpPr>
        <p:spPr>
          <a:xfrm>
            <a:off x="5362813" y="6688923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639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F0"/>
      </a:accent1>
      <a:accent2>
        <a:srgbClr val="7879B2"/>
      </a:accent2>
      <a:accent3>
        <a:srgbClr val="5D667B"/>
      </a:accent3>
      <a:accent4>
        <a:srgbClr val="00ABB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7853</TotalTime>
  <Words>1703</Words>
  <Application>Microsoft Office PowerPoint</Application>
  <PresentationFormat>와이드스크린</PresentationFormat>
  <Paragraphs>339</Paragraphs>
  <Slides>42</Slides>
  <Notes>42</Notes>
  <HiddenSlides>0</HiddenSlides>
  <MMClips>4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7" baseType="lpstr">
      <vt:lpstr>KoPubWorldDotum Bold</vt:lpstr>
      <vt:lpstr>KoPub돋움체 Medium</vt:lpstr>
      <vt:lpstr>Gulim</vt:lpstr>
      <vt:lpstr>SF Pro Display</vt:lpstr>
      <vt:lpstr>Pretendard Black</vt:lpstr>
      <vt:lpstr>Pretendard Light</vt:lpstr>
      <vt:lpstr>KOPUBDOTUM MEDIUM</vt:lpstr>
      <vt:lpstr>KOPUBDOTUM MEDIUM</vt:lpstr>
      <vt:lpstr>맑은 고딕</vt:lpstr>
      <vt:lpstr>KoPubWorldDotum Medium</vt:lpstr>
      <vt:lpstr>Arial</vt:lpstr>
      <vt:lpstr>검은고딕 블랙</vt:lpstr>
      <vt:lpstr>KoPub돋움체 Bold</vt:lpstr>
      <vt:lpstr>Pretendard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k</cp:lastModifiedBy>
  <cp:revision>166</cp:revision>
  <dcterms:created xsi:type="dcterms:W3CDTF">2022-03-08T09:40:54Z</dcterms:created>
  <dcterms:modified xsi:type="dcterms:W3CDTF">2022-12-08T02:36:13Z</dcterms:modified>
</cp:coreProperties>
</file>